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4" r:id="rId7"/>
    <p:sldId id="260" r:id="rId8"/>
    <p:sldId id="263" r:id="rId9"/>
    <p:sldId id="261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50"/>
  </p:normalViewPr>
  <p:slideViewPr>
    <p:cSldViewPr snapToGrid="0" snapToObjects="1">
      <p:cViewPr varScale="1">
        <p:scale>
          <a:sx n="57" d="100"/>
          <a:sy n="57" d="100"/>
        </p:scale>
        <p:origin x="270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6A99C0-0D89-E54C-B2EE-7EEC18AD9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6518F9C-374E-DD45-8565-151C885CC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FA4F0B-08BF-E24D-B8A8-267BF154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2F2FC3-6AAD-8547-B13B-B023C6DCE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AAE2EC-ECAB-7643-8BA4-E673AF327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4514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17549E-04CF-1147-B980-14A0D0B5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486CB4B-4A98-2C4C-8F4D-E67E65B934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3A2A74-1116-DD4F-B6CF-EDCAE8618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A162CE-6C0D-8A4A-A812-34CADF6AC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C1BF2B-9619-7344-AA70-D061C37AE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99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37126B7-AA76-C541-B615-A4FB9064B0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F136936-6D84-CC44-A987-047F94A1B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EC44AE-B75F-DB4E-8E94-12943274A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ABA1F5-66A3-8444-A690-A0990C0F7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77A457-FD22-634A-BEC6-D3ED95703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39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3131CC-EC82-EC4F-8682-AEB85A612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20511E-005C-344A-A938-4209C74E8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AA81C5-B245-DB4F-8D60-F0537833C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B99ABF-04C4-2C4F-98AF-CA0CAD6C6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D9F249-E6CE-1840-92DB-80470E0EB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1461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27A33-88FA-3E45-B6DF-DCBBC83E6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176B7C2-DC87-8843-AB08-D1D2CBAAA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3C1C35-85AB-8443-AA35-74D6B6B84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424144-9533-284C-B3ED-5F5DB9663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9BB68E-078F-D544-851E-C156A88A9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5460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AD1840-C7C1-F74E-BA57-B38CEC8DE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8B4F4D-1C26-FC4A-9C73-E6E400B85A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0C1C2C1-7950-1C42-9FC7-C96CAD641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A977873-EF5C-9341-93D5-6E25B912A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31892C6-F270-2741-9B3D-9A18BE22A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EC98895-9FDF-7040-AAB4-5CB476932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125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5D3434-4622-1440-9F41-FBB3BD252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F80867C-9996-274F-A97F-F14D25BEF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94BD88C-911C-7C43-BA8A-67D02BE9F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B5ABCE2-5C84-BC4F-9677-BCE57C580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4DB7D5B-7550-5842-B77B-D92C716FE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9D5C648-7DF7-A04F-BE25-B4B0433E7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67EB10F-1E51-C04B-84B4-882858DE5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66E7A44-B00A-0240-9B4F-5EC3BABE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87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EF8E41-8F87-704C-B808-9ED85C9A3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91A95CD-4AD8-BC46-898B-D20BAA06D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EFBA03E-A456-AE49-964C-7C2272A1D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0DAA17D-0326-F84F-A8BE-16F2BB318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07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ED1423C-B3F9-734E-BEAE-F261C06EF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F3EBC55-56A5-B24E-B2BE-96F72159A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DE58DCF-C092-6F4C-9B1F-4E8A4FB46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9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A8DB9-C3D6-CC4A-B9BB-FC5CC6913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B1765C-13F0-1045-8107-D89A389D3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22D951-7CE0-EB48-AF64-BED631F8A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D34D88-3D72-354B-AE99-72D22D0DC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FD90BB-9F83-9D45-831D-5420D2267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BB0DE4-BCC7-0045-A7F5-9165B03C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523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021055-7C57-4F4A-B6C7-C5531E336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CAAB820-41B8-1F42-A534-958FE7D6C0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FD8CF2-9EEA-DA44-9008-0670011ED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DDA7BF-D4D0-E240-98D5-97704B70E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74669B-FA2A-BF4F-B2CB-565A38F23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4733D8-6410-FD46-91F6-A149E3C58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626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925E0D6-846F-DE48-A654-4B1A6D830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D6508F-5DF8-2046-ADAD-A7135DC25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144FAC-804A-A440-B717-543FBAC1F2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DAA8A-C986-0842-ABAA-1C978F76754E}" type="datetimeFigureOut">
              <a:rPr lang="de-DE" smtClean="0"/>
              <a:t>29.05.2019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2BCF8E-8A67-ED41-8862-ACC85A924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2A22CB-4E3F-CF4E-9B51-83CCF933A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F2DBB-AAD8-3948-A645-4F88D1001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40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833098AE-DD93-3444-9414-F642686E6A71}"/>
              </a:ext>
            </a:extLst>
          </p:cNvPr>
          <p:cNvSpPr txBox="1">
            <a:spLocks noChangeAspect="1" noEditPoints="1" noChangeArrowheads="1" noChangeShapeType="1" noTextEdit="1"/>
          </p:cNvSpPr>
          <p:nvPr/>
        </p:nvSpPr>
        <p:spPr bwMode="auto">
          <a:xfrm>
            <a:off x="2644140" y="541679"/>
            <a:ext cx="7086600" cy="148399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3600" b="1" dirty="0">
                <a:solidFill>
                  <a:srgbClr val="3366FF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EFSUMB</a:t>
            </a:r>
            <a:endParaRPr lang="de-D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000" b="1" dirty="0">
                <a:solidFill>
                  <a:srgbClr val="3366FF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000" b="1" dirty="0">
                <a:solidFill>
                  <a:srgbClr val="3366FF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100" b="1" dirty="0">
                <a:solidFill>
                  <a:srgbClr val="3366FF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100" b="1">
                <a:solidFill>
                  <a:srgbClr val="3366FF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EUROPEAN FEDERATION OF SOCIETIES FOR ULTRASOUND IN MEDICINE AND BIOLOGY</a:t>
            </a:r>
            <a:endParaRPr lang="de-D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Bild 3" descr="efsumb bluejpg">
            <a:extLst>
              <a:ext uri="{FF2B5EF4-FFF2-40B4-BE49-F238E27FC236}">
                <a16:creationId xmlns:a16="http://schemas.microsoft.com/office/drawing/2014/main" id="{76906546-B7DB-9E40-9590-7E3824842126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240" y="3110205"/>
            <a:ext cx="914400" cy="904875"/>
          </a:xfrm>
          <a:prstGeom prst="rect">
            <a:avLst/>
          </a:prstGeom>
          <a:noFill/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98881821-0A5D-404B-8F08-86DD0A262BD1}"/>
              </a:ext>
            </a:extLst>
          </p:cNvPr>
          <p:cNvSpPr/>
          <p:nvPr/>
        </p:nvSpPr>
        <p:spPr>
          <a:xfrm>
            <a:off x="3223846" y="489460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b="1" dirty="0">
                <a:solidFill>
                  <a:srgbClr val="000000"/>
                </a:solidFill>
                <a:uFill>
                  <a:solidFill>
                    <a:srgbClr val="00008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REPORT FROM HON TREASURER Christian </a:t>
            </a:r>
            <a:r>
              <a:rPr lang="en-GB" b="1" dirty="0" err="1">
                <a:solidFill>
                  <a:srgbClr val="000000"/>
                </a:solidFill>
                <a:uFill>
                  <a:solidFill>
                    <a:srgbClr val="00008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Jenssen</a:t>
            </a:r>
            <a:endParaRPr lang="de-DE" sz="3200" b="1" dirty="0">
              <a:solidFill>
                <a:srgbClr val="000080"/>
              </a:solidFill>
              <a:effectLst/>
              <a:uFill>
                <a:solidFill>
                  <a:srgbClr val="00008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en-GB" b="1" dirty="0">
                <a:solidFill>
                  <a:srgbClr val="000000"/>
                </a:solidFill>
                <a:uFill>
                  <a:solidFill>
                    <a:srgbClr val="00008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BOARD OF DELEGATES’ MEETING EUROSON 2019 in Granada</a:t>
            </a:r>
            <a:endParaRPr lang="de-DE" sz="3200" b="1" dirty="0">
              <a:solidFill>
                <a:srgbClr val="000080"/>
              </a:solidFill>
              <a:effectLst/>
              <a:uFill>
                <a:solidFill>
                  <a:srgbClr val="00008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en-GB" b="1" dirty="0">
                <a:solidFill>
                  <a:srgbClr val="000000"/>
                </a:solidFill>
                <a:uFill>
                  <a:solidFill>
                    <a:srgbClr val="00008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29 May 2019</a:t>
            </a:r>
            <a:endParaRPr lang="de-DE" sz="3200" b="1" dirty="0">
              <a:solidFill>
                <a:srgbClr val="000080"/>
              </a:solidFill>
              <a:effectLst/>
              <a:uFill>
                <a:solidFill>
                  <a:srgbClr val="00008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20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3" descr="efsumb bluejpg">
            <a:extLst>
              <a:ext uri="{FF2B5EF4-FFF2-40B4-BE49-F238E27FC236}">
                <a16:creationId xmlns:a16="http://schemas.microsoft.com/office/drawing/2014/main" id="{76906546-B7DB-9E40-9590-7E3824842126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2997" y="191159"/>
            <a:ext cx="914400" cy="904875"/>
          </a:xfrm>
          <a:prstGeom prst="rect">
            <a:avLst/>
          </a:prstGeom>
          <a:noFill/>
        </p:spPr>
      </p:pic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9A359727-23C9-D841-9763-B518371AB818}"/>
              </a:ext>
            </a:extLst>
          </p:cNvPr>
          <p:cNvCxnSpPr/>
          <p:nvPr/>
        </p:nvCxnSpPr>
        <p:spPr>
          <a:xfrm>
            <a:off x="844062" y="1174652"/>
            <a:ext cx="102389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C460A9E9-AA25-DA4C-A4BE-2BB2C5E00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641080"/>
              </p:ext>
            </p:extLst>
          </p:nvPr>
        </p:nvGraphicFramePr>
        <p:xfrm>
          <a:off x="738555" y="1359746"/>
          <a:ext cx="9868485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9495">
                  <a:extLst>
                    <a:ext uri="{9D8B030D-6E8A-4147-A177-3AD203B41FA5}">
                      <a16:colId xmlns:a16="http://schemas.microsoft.com/office/drawing/2014/main" val="807859170"/>
                    </a:ext>
                  </a:extLst>
                </a:gridCol>
                <a:gridCol w="3289495">
                  <a:extLst>
                    <a:ext uri="{9D8B030D-6E8A-4147-A177-3AD203B41FA5}">
                      <a16:colId xmlns:a16="http://schemas.microsoft.com/office/drawing/2014/main" val="3604164923"/>
                    </a:ext>
                  </a:extLst>
                </a:gridCol>
                <a:gridCol w="3289495">
                  <a:extLst>
                    <a:ext uri="{9D8B030D-6E8A-4147-A177-3AD203B41FA5}">
                      <a16:colId xmlns:a16="http://schemas.microsoft.com/office/drawing/2014/main" val="1315032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GPB (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Euro (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de-DE" dirty="0"/>
                        <a:t>): </a:t>
                      </a:r>
                      <a:r>
                        <a:rPr lang="de-DE" sz="1600" b="0" i="1" dirty="0" err="1"/>
                        <a:t>average</a:t>
                      </a:r>
                      <a:r>
                        <a:rPr lang="de-DE" sz="1600" b="0" i="1" dirty="0"/>
                        <a:t> rate 1.136</a:t>
                      </a:r>
                      <a:endParaRPr lang="de-DE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285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Membership </a:t>
                      </a:r>
                      <a:r>
                        <a:rPr lang="de-DE" dirty="0" err="1"/>
                        <a:t>fees</a:t>
                      </a:r>
                      <a:endParaRPr lang="de-DE" dirty="0"/>
                    </a:p>
                    <a:p>
                      <a:r>
                        <a:rPr lang="de-DE" dirty="0"/>
                        <a:t>19,497 </a:t>
                      </a:r>
                      <a:r>
                        <a:rPr lang="de-DE" dirty="0" err="1"/>
                        <a:t>members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29 national </a:t>
                      </a:r>
                      <a:r>
                        <a:rPr lang="de-DE" dirty="0" err="1"/>
                        <a:t>societies</a:t>
                      </a:r>
                      <a:endParaRPr lang="de-DE" dirty="0"/>
                    </a:p>
                    <a:p>
                      <a:r>
                        <a:rPr lang="de-DE" dirty="0"/>
                        <a:t>(2017: 21,621)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de-DE" b="1" dirty="0">
                          <a:solidFill>
                            <a:srgbClr val="FF0000"/>
                          </a:solidFill>
                        </a:rPr>
                        <a:t>plus:</a:t>
                      </a:r>
                      <a:r>
                        <a:rPr lang="de-DE" b="1" dirty="0"/>
                        <a:t> </a:t>
                      </a:r>
                      <a:r>
                        <a:rPr lang="de-DE" dirty="0"/>
                        <a:t>Germany 562, </a:t>
                      </a:r>
                      <a:r>
                        <a:rPr lang="de-DE" dirty="0" err="1"/>
                        <a:t>Poland</a:t>
                      </a:r>
                      <a:r>
                        <a:rPr lang="de-DE" dirty="0"/>
                        <a:t> 150, Romania 142, </a:t>
                      </a:r>
                      <a:r>
                        <a:rPr lang="de-DE" dirty="0" err="1"/>
                        <a:t>new</a:t>
                      </a:r>
                      <a:r>
                        <a:rPr lang="de-DE" dirty="0"/>
                        <a:t> Georgia 20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de-DE" b="1" dirty="0">
                          <a:solidFill>
                            <a:srgbClr val="FF0000"/>
                          </a:solidFill>
                        </a:rPr>
                        <a:t>minus:</a:t>
                      </a:r>
                      <a:r>
                        <a:rPr lang="de-DE" dirty="0"/>
                        <a:t> 2,904 SGUM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de-DE" b="1" dirty="0">
                          <a:solidFill>
                            <a:srgbClr val="FF0000"/>
                          </a:solidFill>
                        </a:rPr>
                        <a:t>minus:</a:t>
                      </a:r>
                      <a:r>
                        <a:rPr lang="de-DE" dirty="0"/>
                        <a:t>  94 </a:t>
                      </a:r>
                      <a:r>
                        <a:rPr lang="de-DE" dirty="0" err="1"/>
                        <a:t>other</a:t>
                      </a:r>
                      <a:r>
                        <a:rPr lang="de-DE" dirty="0"/>
                        <a:t> countries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120,733 GBP (2017: 133,418)</a:t>
                      </a:r>
                      <a:endParaRPr lang="de-DE" dirty="0"/>
                    </a:p>
                    <a:p>
                      <a:endParaRPr lang="de-DE" dirty="0"/>
                    </a:p>
                    <a:p>
                      <a:r>
                        <a:rPr lang="de-DE" dirty="0" err="1"/>
                        <a:t>expected</a:t>
                      </a:r>
                      <a:r>
                        <a:rPr lang="de-DE" dirty="0"/>
                        <a:t>: 133,463 GBP</a:t>
                      </a:r>
                    </a:p>
                    <a:p>
                      <a:endParaRPr lang="de-DE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de-DE" b="1" dirty="0">
                          <a:solidFill>
                            <a:srgbClr val="FF0000"/>
                          </a:solidFill>
                        </a:rPr>
                        <a:t>plus:</a:t>
                      </a:r>
                      <a:r>
                        <a:rPr lang="de-DE" b="1" dirty="0"/>
                        <a:t> </a:t>
                      </a:r>
                      <a:r>
                        <a:rPr lang="de-DE" dirty="0"/>
                        <a:t>Germany, </a:t>
                      </a:r>
                      <a:r>
                        <a:rPr lang="de-DE" dirty="0" err="1"/>
                        <a:t>Poland</a:t>
                      </a:r>
                      <a:r>
                        <a:rPr lang="de-DE" dirty="0"/>
                        <a:t>, Romania, Georgia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      = </a:t>
                      </a:r>
                      <a:r>
                        <a:rPr lang="de-DE" dirty="0" err="1"/>
                        <a:t>appr</a:t>
                      </a:r>
                      <a:r>
                        <a:rPr lang="de-DE" dirty="0"/>
                        <a:t> 5,414 GBP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de-DE" b="1" dirty="0">
                          <a:solidFill>
                            <a:srgbClr val="FF0000"/>
                          </a:solidFill>
                        </a:rPr>
                        <a:t>minus: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appr</a:t>
                      </a:r>
                      <a:r>
                        <a:rPr lang="de-DE" dirty="0"/>
                        <a:t> 18,000 GPB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de-DE" b="1" dirty="0">
                          <a:solidFill>
                            <a:srgbClr val="FF0000"/>
                          </a:solidFill>
                        </a:rPr>
                        <a:t>minus:</a:t>
                      </a:r>
                      <a:r>
                        <a:rPr lang="de-DE" dirty="0"/>
                        <a:t>  </a:t>
                      </a:r>
                      <a:r>
                        <a:rPr lang="de-DE" dirty="0" err="1"/>
                        <a:t>appr</a:t>
                      </a:r>
                      <a:r>
                        <a:rPr lang="de-DE" dirty="0"/>
                        <a:t> 580 GPB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136,433 Euro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920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Sponsorship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49,741 (2017: </a:t>
                      </a:r>
                      <a:r>
                        <a:rPr lang="de-DE" dirty="0"/>
                        <a:t>50,977)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56,506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589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Publishing </a:t>
                      </a:r>
                      <a:r>
                        <a:rPr lang="de-DE" dirty="0" err="1"/>
                        <a:t>income</a:t>
                      </a:r>
                      <a:r>
                        <a:rPr lang="de-DE" dirty="0"/>
                        <a:t> (e.g. ECB)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  0 (2017: 2,800)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 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912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Endorsed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courses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and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schools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  4,399 (2017: 3,886)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  4,997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274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Investment </a:t>
                      </a:r>
                      <a:r>
                        <a:rPr lang="de-DE" dirty="0" err="1"/>
                        <a:t>income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   1,940 (2017: 3,010)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  2,204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708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176,813 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(2017: 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194,091</a:t>
                      </a:r>
                      <a:r>
                        <a:rPr lang="de-DE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200,860 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(2017</a:t>
                      </a:r>
                      <a:r>
                        <a:rPr lang="de-DE" b="1" dirty="0"/>
                        <a:t>: 221,456)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308895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05EE4034-3805-AF4B-955E-1346F81B813F}"/>
              </a:ext>
            </a:extLst>
          </p:cNvPr>
          <p:cNvSpPr txBox="1"/>
          <p:nvPr/>
        </p:nvSpPr>
        <p:spPr>
          <a:xfrm>
            <a:off x="844062" y="643596"/>
            <a:ext cx="1287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Income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8E6C893-2F5C-4D65-AB22-330342979EC1}"/>
              </a:ext>
            </a:extLst>
          </p:cNvPr>
          <p:cNvSpPr txBox="1"/>
          <p:nvPr/>
        </p:nvSpPr>
        <p:spPr>
          <a:xfrm>
            <a:off x="8523214" y="3171038"/>
            <a:ext cx="1383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- 11,650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Gleichschenkliges Dreieck 3">
            <a:extLst>
              <a:ext uri="{FF2B5EF4-FFF2-40B4-BE49-F238E27FC236}">
                <a16:creationId xmlns:a16="http://schemas.microsoft.com/office/drawing/2014/main" id="{2D6BC66D-7BC1-4CC5-864F-4B3D667E63DF}"/>
              </a:ext>
            </a:extLst>
          </p:cNvPr>
          <p:cNvSpPr/>
          <p:nvPr/>
        </p:nvSpPr>
        <p:spPr>
          <a:xfrm rot="10800000">
            <a:off x="7701094" y="3196205"/>
            <a:ext cx="658032" cy="461666"/>
          </a:xfrm>
          <a:prstGeom prst="triangl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38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3" descr="efsumb bluejpg">
            <a:extLst>
              <a:ext uri="{FF2B5EF4-FFF2-40B4-BE49-F238E27FC236}">
                <a16:creationId xmlns:a16="http://schemas.microsoft.com/office/drawing/2014/main" id="{76906546-B7DB-9E40-9590-7E3824842126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2997" y="191159"/>
            <a:ext cx="914400" cy="904875"/>
          </a:xfrm>
          <a:prstGeom prst="rect">
            <a:avLst/>
          </a:prstGeom>
          <a:noFill/>
        </p:spPr>
      </p:pic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9A359727-23C9-D841-9763-B518371AB818}"/>
              </a:ext>
            </a:extLst>
          </p:cNvPr>
          <p:cNvCxnSpPr/>
          <p:nvPr/>
        </p:nvCxnSpPr>
        <p:spPr>
          <a:xfrm>
            <a:off x="844062" y="1174652"/>
            <a:ext cx="102389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C460A9E9-AA25-DA4C-A4BE-2BB2C5E00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796165"/>
              </p:ext>
            </p:extLst>
          </p:nvPr>
        </p:nvGraphicFramePr>
        <p:xfrm>
          <a:off x="844062" y="1182489"/>
          <a:ext cx="9868486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5412">
                  <a:extLst>
                    <a:ext uri="{9D8B030D-6E8A-4147-A177-3AD203B41FA5}">
                      <a16:colId xmlns:a16="http://schemas.microsoft.com/office/drawing/2014/main" val="807859170"/>
                    </a:ext>
                  </a:extLst>
                </a:gridCol>
                <a:gridCol w="3076537">
                  <a:extLst>
                    <a:ext uri="{9D8B030D-6E8A-4147-A177-3AD203B41FA5}">
                      <a16:colId xmlns:a16="http://schemas.microsoft.com/office/drawing/2014/main" val="3604164923"/>
                    </a:ext>
                  </a:extLst>
                </a:gridCol>
                <a:gridCol w="3076537">
                  <a:extLst>
                    <a:ext uri="{9D8B030D-6E8A-4147-A177-3AD203B41FA5}">
                      <a16:colId xmlns:a16="http://schemas.microsoft.com/office/drawing/2014/main" val="1315032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GPB (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Euro (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de-DE" dirty="0"/>
                        <a:t>): </a:t>
                      </a:r>
                      <a:r>
                        <a:rPr lang="de-DE" sz="1600" b="0" i="1" dirty="0" err="1"/>
                        <a:t>average</a:t>
                      </a:r>
                      <a:r>
                        <a:rPr lang="de-DE" sz="1600" b="0" i="1" dirty="0"/>
                        <a:t> rate 1.141</a:t>
                      </a:r>
                      <a:endParaRPr lang="de-DE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285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Office </a:t>
                      </a:r>
                      <a:r>
                        <a:rPr lang="de-DE" dirty="0" err="1"/>
                        <a:t>overheads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administration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46,124 (2017: 48,546)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52,397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920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Subscription</a:t>
                      </a:r>
                      <a:r>
                        <a:rPr lang="de-DE" dirty="0"/>
                        <a:t> WFUMB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23,238 (2017: 23,584)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26,398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07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EFSUMB </a:t>
                      </a:r>
                      <a:r>
                        <a:rPr lang="de-DE" dirty="0" err="1"/>
                        <a:t>newsletter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4,252 (2017: 3,619)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4,831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640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Euroson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schools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congresses</a:t>
                      </a:r>
                      <a:r>
                        <a:rPr lang="de-DE" dirty="0"/>
                        <a:t> &amp; </a:t>
                      </a:r>
                      <a:r>
                        <a:rPr lang="de-DE" dirty="0" err="1"/>
                        <a:t>similar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45,447 (2017: 34,994)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51,628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223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Guideline </a:t>
                      </a:r>
                      <a:r>
                        <a:rPr lang="de-DE" dirty="0" err="1"/>
                        <a:t>meetings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and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similar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47,299 (2017: 49,215)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53,732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734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Website </a:t>
                      </a:r>
                      <a:r>
                        <a:rPr lang="de-DE" dirty="0" err="1"/>
                        <a:t>development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13,296 (2017: 15,547)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15,104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182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Educational </a:t>
                      </a:r>
                      <a:r>
                        <a:rPr lang="de-DE" dirty="0" err="1"/>
                        <a:t>webinars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2,124 (2017: 4,293)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2,413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172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/>
                        <a:t>TOTAL </a:t>
                      </a:r>
                      <a:r>
                        <a:rPr lang="de-DE" b="1" dirty="0" err="1"/>
                        <a:t>expenditures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181,780 (2017: 179,798)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206,502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0642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err="1"/>
                        <a:t>Gains</a:t>
                      </a:r>
                      <a:r>
                        <a:rPr lang="de-DE" b="1" dirty="0"/>
                        <a:t> </a:t>
                      </a:r>
                      <a:r>
                        <a:rPr lang="de-DE" dirty="0"/>
                        <a:t>on </a:t>
                      </a:r>
                      <a:r>
                        <a:rPr lang="de-DE" dirty="0" err="1"/>
                        <a:t>exchange</a:t>
                      </a:r>
                      <a:r>
                        <a:rPr lang="de-DE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6,601 (2017: - 25,830)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7,499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589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/>
                        <a:t>TOTAL </a:t>
                      </a:r>
                      <a:r>
                        <a:rPr lang="de-DE" b="1" dirty="0" err="1"/>
                        <a:t>expenditures</a:t>
                      </a:r>
                      <a:r>
                        <a:rPr lang="de-DE" b="1" dirty="0"/>
                        <a:t> </a:t>
                      </a:r>
                      <a:r>
                        <a:rPr lang="de-DE" b="1" dirty="0" err="1"/>
                        <a:t>and</a:t>
                      </a:r>
                      <a:r>
                        <a:rPr lang="de-DE" b="1" dirty="0"/>
                        <a:t> </a:t>
                      </a:r>
                      <a:r>
                        <a:rPr lang="de-DE" b="1" dirty="0" err="1"/>
                        <a:t>losses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175,179 (2017: 153,968)</a:t>
                      </a:r>
                      <a:r>
                        <a:rPr lang="de-DE" dirty="0">
                          <a:effectLst/>
                        </a:rPr>
                        <a:t> 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/>
                        <a:t>199,003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308895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05EE4034-3805-AF4B-955E-1346F81B813F}"/>
              </a:ext>
            </a:extLst>
          </p:cNvPr>
          <p:cNvSpPr txBox="1"/>
          <p:nvPr/>
        </p:nvSpPr>
        <p:spPr>
          <a:xfrm>
            <a:off x="844062" y="643596"/>
            <a:ext cx="9312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Expenditures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stable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dirty="0">
                <a:solidFill>
                  <a:schemeClr val="accent1">
                    <a:lumMod val="50000"/>
                  </a:schemeClr>
                </a:solidFill>
              </a:rPr>
              <a:t>(but </a:t>
            </a:r>
            <a:r>
              <a:rPr lang="de-DE" sz="2800" dirty="0" err="1">
                <a:solidFill>
                  <a:schemeClr val="accent1">
                    <a:lumMod val="50000"/>
                  </a:schemeClr>
                </a:solidFill>
              </a:rPr>
              <a:t>less</a:t>
            </a:r>
            <a:r>
              <a:rPr lang="de-DE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accent1">
                    <a:lumMod val="50000"/>
                  </a:schemeClr>
                </a:solidFill>
              </a:rPr>
              <a:t>gains</a:t>
            </a:r>
            <a:r>
              <a:rPr lang="de-DE" sz="2800" dirty="0">
                <a:solidFill>
                  <a:schemeClr val="accent1">
                    <a:lumMod val="50000"/>
                  </a:schemeClr>
                </a:solidFill>
              </a:rPr>
              <a:t> on </a:t>
            </a:r>
            <a:r>
              <a:rPr lang="de-DE" sz="2800" dirty="0" err="1">
                <a:solidFill>
                  <a:schemeClr val="accent1">
                    <a:lumMod val="50000"/>
                  </a:schemeClr>
                </a:solidFill>
              </a:rPr>
              <a:t>exchange</a:t>
            </a:r>
            <a:r>
              <a:rPr lang="de-DE" sz="2800" dirty="0">
                <a:solidFill>
                  <a:schemeClr val="accent1">
                    <a:lumMod val="50000"/>
                  </a:schemeClr>
                </a:solidFill>
              </a:rPr>
              <a:t> GBP ./. Euro) 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2D8F8AF-CFAA-9C48-AF21-52FB1D7E357B}"/>
              </a:ext>
            </a:extLst>
          </p:cNvPr>
          <p:cNvSpPr txBox="1"/>
          <p:nvPr/>
        </p:nvSpPr>
        <p:spPr>
          <a:xfrm>
            <a:off x="717452" y="5646779"/>
            <a:ext cx="11153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* </a:t>
            </a:r>
            <a:r>
              <a:rPr lang="de-DE" sz="1600" dirty="0" err="1"/>
              <a:t>Related</a:t>
            </a:r>
            <a:r>
              <a:rPr lang="de-DE" sz="1600" dirty="0"/>
              <a:t>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changes</a:t>
            </a:r>
            <a:r>
              <a:rPr lang="de-DE" sz="1600" dirty="0"/>
              <a:t> in </a:t>
            </a:r>
            <a:r>
              <a:rPr lang="de-DE" sz="1600" dirty="0" err="1"/>
              <a:t>exchange</a:t>
            </a:r>
            <a:r>
              <a:rPr lang="de-DE" sz="1600" dirty="0"/>
              <a:t> </a:t>
            </a:r>
            <a:r>
              <a:rPr lang="de-DE" sz="1600" dirty="0" err="1"/>
              <a:t>rates</a:t>
            </a:r>
            <a:r>
              <a:rPr lang="de-DE" sz="1600" dirty="0"/>
              <a:t> GPB/Euro. </a:t>
            </a:r>
          </a:p>
          <a:p>
            <a:r>
              <a:rPr lang="de-DE" sz="1600" dirty="0"/>
              <a:t>   EFSUMB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required</a:t>
            </a:r>
            <a:r>
              <a:rPr lang="de-DE" sz="1600" dirty="0"/>
              <a:t>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state</a:t>
            </a:r>
            <a:r>
              <a:rPr lang="de-DE" sz="1600" dirty="0"/>
              <a:t> </a:t>
            </a:r>
            <a:r>
              <a:rPr lang="de-DE" sz="1600" dirty="0" err="1"/>
              <a:t>their</a:t>
            </a:r>
            <a:r>
              <a:rPr lang="de-DE" sz="1600" dirty="0"/>
              <a:t> </a:t>
            </a:r>
            <a:r>
              <a:rPr lang="de-DE" sz="1600" dirty="0" err="1"/>
              <a:t>finances</a:t>
            </a:r>
            <a:r>
              <a:rPr lang="de-DE" sz="1600" dirty="0"/>
              <a:t> in </a:t>
            </a:r>
            <a:r>
              <a:rPr lang="de-DE" sz="1600" dirty="0" err="1"/>
              <a:t>sterling</a:t>
            </a:r>
            <a:r>
              <a:rPr lang="de-DE" sz="1600" dirty="0"/>
              <a:t> </a:t>
            </a:r>
            <a:r>
              <a:rPr lang="de-DE" sz="1600" dirty="0" err="1"/>
              <a:t>as</a:t>
            </a:r>
            <a:r>
              <a:rPr lang="de-DE" sz="1600" dirty="0"/>
              <a:t> </a:t>
            </a:r>
            <a:r>
              <a:rPr lang="de-DE" sz="1600" dirty="0" err="1"/>
              <a:t>they</a:t>
            </a:r>
            <a:r>
              <a:rPr lang="de-DE" sz="1600" dirty="0"/>
              <a:t> </a:t>
            </a:r>
            <a:r>
              <a:rPr lang="de-DE" sz="1600" dirty="0" err="1"/>
              <a:t>are</a:t>
            </a:r>
            <a:r>
              <a:rPr lang="de-DE" sz="1600" dirty="0"/>
              <a:t> a UK </a:t>
            </a:r>
            <a:r>
              <a:rPr lang="de-DE" sz="1600" dirty="0" err="1"/>
              <a:t>charity</a:t>
            </a:r>
            <a:r>
              <a:rPr lang="de-DE" sz="1600" dirty="0"/>
              <a:t>, but </a:t>
            </a:r>
            <a:r>
              <a:rPr lang="de-DE" sz="1600" dirty="0" err="1"/>
              <a:t>most</a:t>
            </a:r>
            <a:r>
              <a:rPr lang="de-DE" sz="1600" dirty="0"/>
              <a:t> </a:t>
            </a:r>
            <a:r>
              <a:rPr lang="de-DE" sz="1600" dirty="0" err="1"/>
              <a:t>financial</a:t>
            </a:r>
            <a:r>
              <a:rPr lang="de-DE" sz="1600" dirty="0"/>
              <a:t> </a:t>
            </a:r>
            <a:r>
              <a:rPr lang="de-DE" sz="1600" dirty="0" err="1"/>
              <a:t>transfers</a:t>
            </a:r>
            <a:r>
              <a:rPr lang="de-DE" sz="1600" dirty="0"/>
              <a:t> </a:t>
            </a:r>
            <a:r>
              <a:rPr lang="de-DE" sz="1600" dirty="0" err="1"/>
              <a:t>are</a:t>
            </a:r>
            <a:r>
              <a:rPr lang="de-DE" sz="1600" dirty="0"/>
              <a:t> </a:t>
            </a:r>
            <a:r>
              <a:rPr lang="de-DE" sz="1600" dirty="0" err="1"/>
              <a:t>made</a:t>
            </a:r>
            <a:r>
              <a:rPr lang="de-DE" sz="1600" dirty="0"/>
              <a:t> in Euro</a:t>
            </a:r>
          </a:p>
        </p:txBody>
      </p:sp>
    </p:spTree>
    <p:extLst>
      <p:ext uri="{BB962C8B-B14F-4D97-AF65-F5344CB8AC3E}">
        <p14:creationId xmlns:p14="http://schemas.microsoft.com/office/powerpoint/2010/main" val="2820516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3" descr="efsumb bluejpg">
            <a:extLst>
              <a:ext uri="{FF2B5EF4-FFF2-40B4-BE49-F238E27FC236}">
                <a16:creationId xmlns:a16="http://schemas.microsoft.com/office/drawing/2014/main" id="{76906546-B7DB-9E40-9590-7E3824842126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2997" y="191159"/>
            <a:ext cx="914400" cy="904875"/>
          </a:xfrm>
          <a:prstGeom prst="rect">
            <a:avLst/>
          </a:prstGeom>
          <a:noFill/>
        </p:spPr>
      </p:pic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9A359727-23C9-D841-9763-B518371AB818}"/>
              </a:ext>
            </a:extLst>
          </p:cNvPr>
          <p:cNvCxnSpPr/>
          <p:nvPr/>
        </p:nvCxnSpPr>
        <p:spPr>
          <a:xfrm>
            <a:off x="844062" y="1174652"/>
            <a:ext cx="102389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>
            <a:extLst>
              <a:ext uri="{FF2B5EF4-FFF2-40B4-BE49-F238E27FC236}">
                <a16:creationId xmlns:a16="http://schemas.microsoft.com/office/drawing/2014/main" id="{0253FFF3-9915-284E-B176-730256E7EB58}"/>
              </a:ext>
            </a:extLst>
          </p:cNvPr>
          <p:cNvSpPr txBox="1"/>
          <p:nvPr/>
        </p:nvSpPr>
        <p:spPr>
          <a:xfrm>
            <a:off x="835673" y="643596"/>
            <a:ext cx="10792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Explanation for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gains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and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losses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at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exchange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: GBP to Euro Chart 2018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3AE1E04-336A-B745-87B8-9C4D0236E643}"/>
              </a:ext>
            </a:extLst>
          </p:cNvPr>
          <p:cNvSpPr txBox="1"/>
          <p:nvPr/>
        </p:nvSpPr>
        <p:spPr>
          <a:xfrm>
            <a:off x="9010357" y="1465024"/>
            <a:ext cx="251811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Jan 01, 2017:   1.17</a:t>
            </a:r>
          </a:p>
          <a:p>
            <a:r>
              <a:rPr lang="de-DE" dirty="0" err="1"/>
              <a:t>Dec</a:t>
            </a:r>
            <a:r>
              <a:rPr lang="de-DE" dirty="0"/>
              <a:t> 31, 2017:  1.13</a:t>
            </a:r>
          </a:p>
          <a:p>
            <a:endParaRPr lang="de-DE" sz="1000" dirty="0"/>
          </a:p>
          <a:p>
            <a:r>
              <a:rPr lang="de-DE" dirty="0"/>
              <a:t>April 22, 2017: 1.19</a:t>
            </a:r>
          </a:p>
          <a:p>
            <a:r>
              <a:rPr lang="de-DE" dirty="0"/>
              <a:t>Aug 29, 2017:   1.08</a:t>
            </a:r>
          </a:p>
          <a:p>
            <a:endParaRPr lang="de-DE" dirty="0"/>
          </a:p>
          <a:p>
            <a:r>
              <a:rPr lang="de-DE" dirty="0"/>
              <a:t>Jan 01, 2018: 1.125</a:t>
            </a:r>
          </a:p>
          <a:p>
            <a:r>
              <a:rPr lang="de-DE" dirty="0" err="1"/>
              <a:t>Dec</a:t>
            </a:r>
            <a:r>
              <a:rPr lang="de-DE" dirty="0"/>
              <a:t> 31, 2018: 1,105</a:t>
            </a:r>
          </a:p>
          <a:p>
            <a:endParaRPr lang="de-DE" sz="1000" dirty="0"/>
          </a:p>
          <a:p>
            <a:r>
              <a:rPr lang="de-DE" dirty="0"/>
              <a:t>April 16, 2018: 1.16</a:t>
            </a:r>
          </a:p>
          <a:p>
            <a:r>
              <a:rPr lang="de-DE" dirty="0" err="1"/>
              <a:t>Dec</a:t>
            </a:r>
            <a:r>
              <a:rPr lang="de-DE" dirty="0"/>
              <a:t> 23, 2018: 1,11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F4FC731-67DD-9141-996B-699B35005D5B}"/>
              </a:ext>
            </a:extLst>
          </p:cNvPr>
          <p:cNvSpPr txBox="1"/>
          <p:nvPr/>
        </p:nvSpPr>
        <p:spPr>
          <a:xfrm>
            <a:off x="844062" y="6404274"/>
            <a:ext cx="5106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i="1" dirty="0"/>
              <a:t>https://</a:t>
            </a:r>
            <a:r>
              <a:rPr lang="de-DE" sz="1400" i="1" dirty="0" err="1"/>
              <a:t>www.xe.com</a:t>
            </a:r>
            <a:r>
              <a:rPr lang="de-DE" sz="1400" i="1" dirty="0"/>
              <a:t>/</a:t>
            </a:r>
            <a:r>
              <a:rPr lang="de-DE" sz="1400" i="1" dirty="0" err="1"/>
              <a:t>currencycharts</a:t>
            </a:r>
            <a:r>
              <a:rPr lang="de-DE" sz="1400" i="1" dirty="0"/>
              <a:t>/?</a:t>
            </a:r>
            <a:r>
              <a:rPr lang="de-DE" sz="1400" i="1" dirty="0" err="1"/>
              <a:t>from</a:t>
            </a:r>
            <a:r>
              <a:rPr lang="de-DE" sz="1400" i="1" dirty="0"/>
              <a:t>=</a:t>
            </a:r>
            <a:r>
              <a:rPr lang="de-DE" sz="1400" i="1" dirty="0" err="1"/>
              <a:t>GBP&amp;to</a:t>
            </a:r>
            <a:r>
              <a:rPr lang="de-DE" sz="1400" i="1" dirty="0"/>
              <a:t>=</a:t>
            </a:r>
            <a:r>
              <a:rPr lang="de-DE" sz="1400" i="1" dirty="0" err="1"/>
              <a:t>EUR&amp;view</a:t>
            </a:r>
            <a:r>
              <a:rPr lang="de-DE" sz="1400" i="1" dirty="0"/>
              <a:t>=2Y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4EDB4F6-2203-5342-A553-0B8E93B7BA22}"/>
              </a:ext>
            </a:extLst>
          </p:cNvPr>
          <p:cNvSpPr/>
          <p:nvPr/>
        </p:nvSpPr>
        <p:spPr>
          <a:xfrm>
            <a:off x="8242126" y="5511722"/>
            <a:ext cx="3949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Differences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between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opening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closing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GBP/EURO </a:t>
            </a:r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rates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2017: 0.04</a:t>
            </a:r>
          </a:p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2018: 0.02</a:t>
            </a:r>
            <a:endParaRPr lang="de-D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2060B321-8545-574D-B1CF-A48489ECD7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062" y="1453798"/>
            <a:ext cx="7099996" cy="4461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914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3" descr="efsumb bluejpg">
            <a:extLst>
              <a:ext uri="{FF2B5EF4-FFF2-40B4-BE49-F238E27FC236}">
                <a16:creationId xmlns:a16="http://schemas.microsoft.com/office/drawing/2014/main" id="{76906546-B7DB-9E40-9590-7E3824842126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2997" y="191159"/>
            <a:ext cx="914400" cy="904875"/>
          </a:xfrm>
          <a:prstGeom prst="rect">
            <a:avLst/>
          </a:prstGeom>
          <a:noFill/>
        </p:spPr>
      </p:pic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9A359727-23C9-D841-9763-B518371AB818}"/>
              </a:ext>
            </a:extLst>
          </p:cNvPr>
          <p:cNvCxnSpPr/>
          <p:nvPr/>
        </p:nvCxnSpPr>
        <p:spPr>
          <a:xfrm>
            <a:off x="844062" y="1174652"/>
            <a:ext cx="102389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B7AF3AE2-88F6-2F4E-9116-71E3640E64E1}"/>
              </a:ext>
            </a:extLst>
          </p:cNvPr>
          <p:cNvSpPr txBox="1"/>
          <p:nvPr/>
        </p:nvSpPr>
        <p:spPr>
          <a:xfrm>
            <a:off x="844062" y="6411308"/>
            <a:ext cx="66880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i="1" dirty="0"/>
              <a:t>https://</a:t>
            </a:r>
            <a:r>
              <a:rPr lang="de-DE" sz="1400" i="1" dirty="0" err="1"/>
              <a:t>www.statista.com</a:t>
            </a:r>
            <a:r>
              <a:rPr lang="de-DE" sz="1400" i="1" dirty="0"/>
              <a:t>/</a:t>
            </a:r>
            <a:r>
              <a:rPr lang="de-DE" sz="1400" i="1" dirty="0" err="1"/>
              <a:t>statistics</a:t>
            </a:r>
            <a:r>
              <a:rPr lang="de-DE" sz="1400" i="1" dirty="0"/>
              <a:t>/412806/euro-</a:t>
            </a:r>
            <a:r>
              <a:rPr lang="de-DE" sz="1400" i="1" dirty="0" err="1"/>
              <a:t>to</a:t>
            </a:r>
            <a:r>
              <a:rPr lang="de-DE" sz="1400" i="1" dirty="0"/>
              <a:t>-</a:t>
            </a:r>
            <a:r>
              <a:rPr lang="de-DE" sz="1400" i="1" dirty="0" err="1"/>
              <a:t>gbp</a:t>
            </a:r>
            <a:r>
              <a:rPr lang="de-DE" sz="1400" i="1" dirty="0"/>
              <a:t>-</a:t>
            </a:r>
            <a:r>
              <a:rPr lang="de-DE" sz="1400" i="1" dirty="0" err="1"/>
              <a:t>average</a:t>
            </a:r>
            <a:r>
              <a:rPr lang="de-DE" sz="1400" i="1" dirty="0"/>
              <a:t>-</a:t>
            </a:r>
            <a:r>
              <a:rPr lang="de-DE" sz="1400" i="1" dirty="0" err="1"/>
              <a:t>annual</a:t>
            </a:r>
            <a:r>
              <a:rPr lang="de-DE" sz="1400" i="1" dirty="0"/>
              <a:t>-exchange-rate/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CEFEACF-3A7A-7C4B-89C0-CE736C404E38}"/>
              </a:ext>
            </a:extLst>
          </p:cNvPr>
          <p:cNvSpPr txBox="1"/>
          <p:nvPr/>
        </p:nvSpPr>
        <p:spPr>
          <a:xfrm>
            <a:off x="844062" y="643596"/>
            <a:ext cx="8005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Euro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to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GBP Chart – 1999 – 2017 (©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Statista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2018)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9820574-4C51-7246-B7F7-F797FE8ABEDF}"/>
              </a:ext>
            </a:extLst>
          </p:cNvPr>
          <p:cNvSpPr/>
          <p:nvPr/>
        </p:nvSpPr>
        <p:spPr>
          <a:xfrm>
            <a:off x="8569570" y="1719665"/>
            <a:ext cx="180535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Average</a:t>
            </a:r>
          </a:p>
          <a:p>
            <a:r>
              <a:rPr lang="de-DE" dirty="0"/>
              <a:t>2014: 0.81/ 1.23</a:t>
            </a:r>
          </a:p>
          <a:p>
            <a:r>
              <a:rPr lang="de-DE" dirty="0"/>
              <a:t>2015: 0.73/ 1,37</a:t>
            </a:r>
          </a:p>
          <a:p>
            <a:r>
              <a:rPr lang="de-DE" dirty="0"/>
              <a:t>2016: 0.82/ 1,22</a:t>
            </a:r>
          </a:p>
          <a:p>
            <a:r>
              <a:rPr lang="de-DE" dirty="0"/>
              <a:t>2017: 0.88/ 1,14</a:t>
            </a:r>
          </a:p>
          <a:p>
            <a:r>
              <a:rPr lang="de-DE" dirty="0"/>
              <a:t>2018: 0.88/ 1,14</a:t>
            </a:r>
          </a:p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09B5C1E-7D67-3B48-812C-CB847818F8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874" y="1309105"/>
            <a:ext cx="7228387" cy="488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320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3" descr="efsumb bluejpg">
            <a:extLst>
              <a:ext uri="{FF2B5EF4-FFF2-40B4-BE49-F238E27FC236}">
                <a16:creationId xmlns:a16="http://schemas.microsoft.com/office/drawing/2014/main" id="{76906546-B7DB-9E40-9590-7E3824842126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2997" y="191159"/>
            <a:ext cx="914400" cy="904875"/>
          </a:xfrm>
          <a:prstGeom prst="rect">
            <a:avLst/>
          </a:prstGeom>
          <a:noFill/>
        </p:spPr>
      </p:pic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9A359727-23C9-D841-9763-B518371AB818}"/>
              </a:ext>
            </a:extLst>
          </p:cNvPr>
          <p:cNvCxnSpPr/>
          <p:nvPr/>
        </p:nvCxnSpPr>
        <p:spPr>
          <a:xfrm>
            <a:off x="844062" y="1174652"/>
            <a:ext cx="102389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C460A9E9-AA25-DA4C-A4BE-2BB2C5E00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582467"/>
              </p:ext>
            </p:extLst>
          </p:nvPr>
        </p:nvGraphicFramePr>
        <p:xfrm>
          <a:off x="844062" y="1599479"/>
          <a:ext cx="10065676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6245">
                  <a:extLst>
                    <a:ext uri="{9D8B030D-6E8A-4147-A177-3AD203B41FA5}">
                      <a16:colId xmlns:a16="http://schemas.microsoft.com/office/drawing/2014/main" val="807859170"/>
                    </a:ext>
                  </a:extLst>
                </a:gridCol>
                <a:gridCol w="4559431">
                  <a:extLst>
                    <a:ext uri="{9D8B030D-6E8A-4147-A177-3AD203B41FA5}">
                      <a16:colId xmlns:a16="http://schemas.microsoft.com/office/drawing/2014/main" val="36041649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Euro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285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One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physical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ExB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meeting</a:t>
                      </a:r>
                      <a:r>
                        <a:rPr lang="de-DE" dirty="0"/>
                        <a:t> (</a:t>
                      </a:r>
                      <a:r>
                        <a:rPr lang="de-DE" dirty="0" err="1"/>
                        <a:t>Poznan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947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920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EPSC/Publications </a:t>
                      </a:r>
                      <a:r>
                        <a:rPr lang="de-DE" dirty="0" err="1"/>
                        <a:t>committee</a:t>
                      </a:r>
                      <a:r>
                        <a:rPr lang="de-DE" dirty="0"/>
                        <a:t>/ </a:t>
                      </a:r>
                      <a:r>
                        <a:rPr lang="de-DE" dirty="0" err="1"/>
                        <a:t>joint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meeting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07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ECMUS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Electronic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meetings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640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ESC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Electronic </a:t>
                      </a:r>
                      <a:r>
                        <a:rPr lang="de-DE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meetings</a:t>
                      </a:r>
                      <a:endParaRPr lang="de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223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EUROSON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11,179 (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accomodation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flights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all 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committee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members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past-presidents</a:t>
                      </a: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734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ECR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182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SRUMB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172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DLT Basel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0642325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05EE4034-3805-AF4B-955E-1346F81B813F}"/>
              </a:ext>
            </a:extLst>
          </p:cNvPr>
          <p:cNvSpPr txBox="1"/>
          <p:nvPr/>
        </p:nvSpPr>
        <p:spPr>
          <a:xfrm>
            <a:off x="844062" y="643596"/>
            <a:ext cx="6981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Expenditures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– „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travel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&amp;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accomodation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“ 2018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2D8F8AF-CFAA-9C48-AF21-52FB1D7E357B}"/>
              </a:ext>
            </a:extLst>
          </p:cNvPr>
          <p:cNvSpPr txBox="1"/>
          <p:nvPr/>
        </p:nvSpPr>
        <p:spPr>
          <a:xfrm>
            <a:off x="717452" y="5646779"/>
            <a:ext cx="11153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* </a:t>
            </a:r>
            <a:r>
              <a:rPr lang="de-DE" sz="1600" dirty="0" err="1"/>
              <a:t>Related</a:t>
            </a:r>
            <a:r>
              <a:rPr lang="de-DE" sz="1600" dirty="0"/>
              <a:t>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changes</a:t>
            </a:r>
            <a:r>
              <a:rPr lang="de-DE" sz="1600" dirty="0"/>
              <a:t> in </a:t>
            </a:r>
            <a:r>
              <a:rPr lang="de-DE" sz="1600" dirty="0" err="1"/>
              <a:t>exchange</a:t>
            </a:r>
            <a:r>
              <a:rPr lang="de-DE" sz="1600" dirty="0"/>
              <a:t> </a:t>
            </a:r>
            <a:r>
              <a:rPr lang="de-DE" sz="1600" dirty="0" err="1"/>
              <a:t>rates</a:t>
            </a:r>
            <a:r>
              <a:rPr lang="de-DE" sz="1600" dirty="0"/>
              <a:t> GPB/Euro. </a:t>
            </a:r>
          </a:p>
          <a:p>
            <a:r>
              <a:rPr lang="de-DE" sz="1600" dirty="0"/>
              <a:t>   EFSUMB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required</a:t>
            </a:r>
            <a:r>
              <a:rPr lang="de-DE" sz="1600" dirty="0"/>
              <a:t>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state</a:t>
            </a:r>
            <a:r>
              <a:rPr lang="de-DE" sz="1600" dirty="0"/>
              <a:t> </a:t>
            </a:r>
            <a:r>
              <a:rPr lang="de-DE" sz="1600" dirty="0" err="1"/>
              <a:t>their</a:t>
            </a:r>
            <a:r>
              <a:rPr lang="de-DE" sz="1600" dirty="0"/>
              <a:t> </a:t>
            </a:r>
            <a:r>
              <a:rPr lang="de-DE" sz="1600" dirty="0" err="1"/>
              <a:t>finances</a:t>
            </a:r>
            <a:r>
              <a:rPr lang="de-DE" sz="1600" dirty="0"/>
              <a:t> in </a:t>
            </a:r>
            <a:r>
              <a:rPr lang="de-DE" sz="1600" dirty="0" err="1"/>
              <a:t>sterling</a:t>
            </a:r>
            <a:r>
              <a:rPr lang="de-DE" sz="1600" dirty="0"/>
              <a:t> </a:t>
            </a:r>
            <a:r>
              <a:rPr lang="de-DE" sz="1600" dirty="0" err="1"/>
              <a:t>as</a:t>
            </a:r>
            <a:r>
              <a:rPr lang="de-DE" sz="1600" dirty="0"/>
              <a:t> </a:t>
            </a:r>
            <a:r>
              <a:rPr lang="de-DE" sz="1600" dirty="0" err="1"/>
              <a:t>they</a:t>
            </a:r>
            <a:r>
              <a:rPr lang="de-DE" sz="1600" dirty="0"/>
              <a:t> </a:t>
            </a:r>
            <a:r>
              <a:rPr lang="de-DE" sz="1600" dirty="0" err="1"/>
              <a:t>are</a:t>
            </a:r>
            <a:r>
              <a:rPr lang="de-DE" sz="1600" dirty="0"/>
              <a:t> a UK </a:t>
            </a:r>
            <a:r>
              <a:rPr lang="de-DE" sz="1600" dirty="0" err="1"/>
              <a:t>charity</a:t>
            </a:r>
            <a:r>
              <a:rPr lang="de-DE" sz="1600" dirty="0"/>
              <a:t>, but </a:t>
            </a:r>
            <a:r>
              <a:rPr lang="de-DE" sz="1600" dirty="0" err="1"/>
              <a:t>most</a:t>
            </a:r>
            <a:r>
              <a:rPr lang="de-DE" sz="1600" dirty="0"/>
              <a:t> </a:t>
            </a:r>
            <a:r>
              <a:rPr lang="de-DE" sz="1600" dirty="0" err="1"/>
              <a:t>financial</a:t>
            </a:r>
            <a:r>
              <a:rPr lang="de-DE" sz="1600" dirty="0"/>
              <a:t> </a:t>
            </a:r>
            <a:r>
              <a:rPr lang="de-DE" sz="1600" dirty="0" err="1"/>
              <a:t>transfers</a:t>
            </a:r>
            <a:r>
              <a:rPr lang="de-DE" sz="1600" dirty="0"/>
              <a:t> </a:t>
            </a:r>
            <a:r>
              <a:rPr lang="de-DE" sz="1600" dirty="0" err="1"/>
              <a:t>are</a:t>
            </a:r>
            <a:r>
              <a:rPr lang="de-DE" sz="1600" dirty="0"/>
              <a:t> </a:t>
            </a:r>
            <a:r>
              <a:rPr lang="de-DE" sz="1600" dirty="0" err="1"/>
              <a:t>made</a:t>
            </a:r>
            <a:r>
              <a:rPr lang="de-DE" sz="1600" dirty="0"/>
              <a:t> in Euro</a:t>
            </a:r>
          </a:p>
        </p:txBody>
      </p:sp>
    </p:spTree>
    <p:extLst>
      <p:ext uri="{BB962C8B-B14F-4D97-AF65-F5344CB8AC3E}">
        <p14:creationId xmlns:p14="http://schemas.microsoft.com/office/powerpoint/2010/main" val="3748039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3" descr="efsumb bluejpg">
            <a:extLst>
              <a:ext uri="{FF2B5EF4-FFF2-40B4-BE49-F238E27FC236}">
                <a16:creationId xmlns:a16="http://schemas.microsoft.com/office/drawing/2014/main" id="{76906546-B7DB-9E40-9590-7E3824842126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2997" y="191159"/>
            <a:ext cx="914400" cy="904875"/>
          </a:xfrm>
          <a:prstGeom prst="rect">
            <a:avLst/>
          </a:prstGeom>
          <a:noFill/>
        </p:spPr>
      </p:pic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9A359727-23C9-D841-9763-B518371AB818}"/>
              </a:ext>
            </a:extLst>
          </p:cNvPr>
          <p:cNvCxnSpPr/>
          <p:nvPr/>
        </p:nvCxnSpPr>
        <p:spPr>
          <a:xfrm>
            <a:off x="844062" y="1174652"/>
            <a:ext cx="102389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>
            <a:extLst>
              <a:ext uri="{FF2B5EF4-FFF2-40B4-BE49-F238E27FC236}">
                <a16:creationId xmlns:a16="http://schemas.microsoft.com/office/drawing/2014/main" id="{55383AC3-E172-BE44-A9FA-4616BE68E0FE}"/>
              </a:ext>
            </a:extLst>
          </p:cNvPr>
          <p:cNvSpPr txBox="1"/>
          <p:nvPr/>
        </p:nvSpPr>
        <p:spPr>
          <a:xfrm>
            <a:off x="844062" y="643596"/>
            <a:ext cx="45600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Balance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sheet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– 2016 - 2018 </a:t>
            </a: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4745BC8F-865D-454E-B185-AF51B4EAF0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775023"/>
              </p:ext>
            </p:extLst>
          </p:nvPr>
        </p:nvGraphicFramePr>
        <p:xfrm>
          <a:off x="922484" y="4277377"/>
          <a:ext cx="10469937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2524">
                  <a:extLst>
                    <a:ext uri="{9D8B030D-6E8A-4147-A177-3AD203B41FA5}">
                      <a16:colId xmlns:a16="http://schemas.microsoft.com/office/drawing/2014/main" val="807859170"/>
                    </a:ext>
                  </a:extLst>
                </a:gridCol>
                <a:gridCol w="2392471">
                  <a:extLst>
                    <a:ext uri="{9D8B030D-6E8A-4147-A177-3AD203B41FA5}">
                      <a16:colId xmlns:a16="http://schemas.microsoft.com/office/drawing/2014/main" val="349734284"/>
                    </a:ext>
                  </a:extLst>
                </a:gridCol>
                <a:gridCol w="2392471">
                  <a:extLst>
                    <a:ext uri="{9D8B030D-6E8A-4147-A177-3AD203B41FA5}">
                      <a16:colId xmlns:a16="http://schemas.microsoft.com/office/drawing/2014/main" val="3604164923"/>
                    </a:ext>
                  </a:extLst>
                </a:gridCol>
                <a:gridCol w="2392471">
                  <a:extLst>
                    <a:ext uri="{9D8B030D-6E8A-4147-A177-3AD203B41FA5}">
                      <a16:colId xmlns:a16="http://schemas.microsoft.com/office/drawing/2014/main" val="1315032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at </a:t>
                      </a:r>
                      <a:r>
                        <a:rPr lang="de-DE" dirty="0" err="1"/>
                        <a:t>Dec</a:t>
                      </a:r>
                      <a:r>
                        <a:rPr lang="de-DE" dirty="0"/>
                        <a:t>,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at </a:t>
                      </a:r>
                      <a:r>
                        <a:rPr lang="de-DE" dirty="0" err="1"/>
                        <a:t>Dec</a:t>
                      </a:r>
                      <a:r>
                        <a:rPr lang="de-DE" dirty="0"/>
                        <a:t> 31, 2017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at </a:t>
                      </a:r>
                      <a:r>
                        <a:rPr lang="de-DE" dirty="0" err="1"/>
                        <a:t>Dec</a:t>
                      </a:r>
                      <a:r>
                        <a:rPr lang="de-DE" dirty="0"/>
                        <a:t> 31, 2016</a:t>
                      </a:r>
                      <a:endParaRPr lang="de-DE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285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Tangible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assets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871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   1,162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    1,549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920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Creditors</a:t>
                      </a:r>
                      <a:r>
                        <a:rPr lang="de-DE" dirty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(</a:t>
                      </a:r>
                      <a:r>
                        <a:rPr lang="de-DE" dirty="0" err="1"/>
                        <a:t>amounts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falling</a:t>
                      </a:r>
                      <a:r>
                        <a:rPr lang="de-DE" dirty="0"/>
                        <a:t> due per 1 </a:t>
                      </a:r>
                      <a:r>
                        <a:rPr lang="de-DE" dirty="0" err="1"/>
                        <a:t>year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(53,203)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(43.982)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(43.384)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07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/>
                        <a:t>EFSUMBs NET </a:t>
                      </a:r>
                      <a:r>
                        <a:rPr lang="de-DE" b="1" dirty="0" err="1"/>
                        <a:t>assets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/>
                        <a:t>453,587 GBP</a:t>
                      </a:r>
                    </a:p>
                    <a:p>
                      <a:r>
                        <a:rPr lang="de-DE" b="1" dirty="0"/>
                        <a:t>(x 1,1092 = 503,119 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€)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/>
                        <a:t>454,665 GBP </a:t>
                      </a:r>
                    </a:p>
                    <a:p>
                      <a:r>
                        <a:rPr lang="de-DE" b="0" dirty="0"/>
                        <a:t>(x 1,1259 = </a:t>
                      </a:r>
                      <a:r>
                        <a:rPr lang="de-DE" b="1" dirty="0"/>
                        <a:t>511,907 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de-DE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/>
                        <a:t>416,087 GBP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(x 1,1733 = </a:t>
                      </a:r>
                      <a:r>
                        <a:rPr lang="de-DE" b="1" dirty="0"/>
                        <a:t>488,195 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de-DE" b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308895"/>
                  </a:ext>
                </a:extLst>
              </a:tr>
            </a:tbl>
          </a:graphicData>
        </a:graphic>
      </p:graphicFrame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82C943F9-8F3A-5047-BEF0-A5A66C902D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667572"/>
              </p:ext>
            </p:extLst>
          </p:nvPr>
        </p:nvGraphicFramePr>
        <p:xfrm>
          <a:off x="922484" y="1242655"/>
          <a:ext cx="1046993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8787">
                  <a:extLst>
                    <a:ext uri="{9D8B030D-6E8A-4147-A177-3AD203B41FA5}">
                      <a16:colId xmlns:a16="http://schemas.microsoft.com/office/drawing/2014/main" val="1562392020"/>
                    </a:ext>
                  </a:extLst>
                </a:gridCol>
                <a:gridCol w="2390383">
                  <a:extLst>
                    <a:ext uri="{9D8B030D-6E8A-4147-A177-3AD203B41FA5}">
                      <a16:colId xmlns:a16="http://schemas.microsoft.com/office/drawing/2014/main" val="4167520159"/>
                    </a:ext>
                  </a:extLst>
                </a:gridCol>
                <a:gridCol w="2390383">
                  <a:extLst>
                    <a:ext uri="{9D8B030D-6E8A-4147-A177-3AD203B41FA5}">
                      <a16:colId xmlns:a16="http://schemas.microsoft.com/office/drawing/2014/main" val="419137665"/>
                    </a:ext>
                  </a:extLst>
                </a:gridCol>
                <a:gridCol w="2390383">
                  <a:extLst>
                    <a:ext uri="{9D8B030D-6E8A-4147-A177-3AD203B41FA5}">
                      <a16:colId xmlns:a16="http://schemas.microsoft.com/office/drawing/2014/main" val="4188436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 (GBP)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 (GBP)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85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/>
                        <a:t>Total </a:t>
                      </a:r>
                      <a:r>
                        <a:rPr lang="de-DE" b="1" dirty="0" err="1"/>
                        <a:t>expenditures</a:t>
                      </a:r>
                      <a:r>
                        <a:rPr lang="de-DE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175,179</a:t>
                      </a:r>
                      <a:endParaRPr lang="de-DE" sz="1800" b="0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153,968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186,983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636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dirty="0"/>
                        <a:t>Total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176,813</a:t>
                      </a:r>
                      <a:endParaRPr lang="de-DE" sz="1800" b="0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194,091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207,685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7090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0" dirty="0"/>
                        <a:t>- Membership </a:t>
                      </a:r>
                      <a:r>
                        <a:rPr lang="de-DE" sz="1600" b="0" dirty="0" err="1"/>
                        <a:t>fees</a:t>
                      </a:r>
                      <a:r>
                        <a:rPr lang="de-DE" sz="1600" b="0" dirty="0"/>
                        <a:t> </a:t>
                      </a:r>
                      <a:r>
                        <a:rPr lang="de-DE" sz="1600" b="0" dirty="0" err="1"/>
                        <a:t>and</a:t>
                      </a:r>
                      <a:r>
                        <a:rPr lang="de-DE" sz="1600" b="0" dirty="0"/>
                        <a:t> </a:t>
                      </a:r>
                      <a:r>
                        <a:rPr lang="de-DE" sz="1600" b="0" dirty="0" err="1"/>
                        <a:t>similar</a:t>
                      </a:r>
                      <a:endParaRPr lang="de-DE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120,733</a:t>
                      </a:r>
                      <a:endParaRPr lang="de-DE" sz="1600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134.059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122,482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833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0" dirty="0"/>
                        <a:t>- CEUS, </a:t>
                      </a:r>
                      <a:r>
                        <a:rPr lang="de-DE" sz="1600" b="0" dirty="0" err="1"/>
                        <a:t>Euroson</a:t>
                      </a:r>
                      <a:r>
                        <a:rPr lang="de-DE" sz="1600" b="0" dirty="0"/>
                        <a:t> Schools, </a:t>
                      </a:r>
                      <a:r>
                        <a:rPr lang="de-DE" sz="1600" b="0" dirty="0" err="1"/>
                        <a:t>Congress</a:t>
                      </a:r>
                      <a:endParaRPr lang="de-DE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54,140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54,863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80,619 (incl. CEUS GL)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98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/>
                        <a:t>NET Income </a:t>
                      </a:r>
                      <a:r>
                        <a:rPr lang="de-DE" b="1" dirty="0" err="1"/>
                        <a:t>before</a:t>
                      </a:r>
                      <a:r>
                        <a:rPr lang="de-DE" b="1" dirty="0"/>
                        <a:t> </a:t>
                      </a:r>
                      <a:r>
                        <a:rPr lang="de-DE" b="1" dirty="0" err="1"/>
                        <a:t>gains</a:t>
                      </a:r>
                      <a:r>
                        <a:rPr lang="de-DE" b="1" dirty="0"/>
                        <a:t>/ </a:t>
                      </a:r>
                      <a:r>
                        <a:rPr lang="de-DE" b="1" dirty="0" err="1"/>
                        <a:t>losses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1,634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40,123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20,702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831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err="1"/>
                        <a:t>Gains</a:t>
                      </a:r>
                      <a:r>
                        <a:rPr lang="de-DE" b="1" dirty="0"/>
                        <a:t>/</a:t>
                      </a:r>
                      <a:r>
                        <a:rPr lang="de-DE" b="1" dirty="0" err="1"/>
                        <a:t>losses</a:t>
                      </a:r>
                      <a:r>
                        <a:rPr lang="de-DE" b="1" dirty="0"/>
                        <a:t> on </a:t>
                      </a:r>
                      <a:r>
                        <a:rPr lang="de-DE" b="1" dirty="0" err="1"/>
                        <a:t>investments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- 2,712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- 1,536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10,103 (</a:t>
                      </a:r>
                      <a:r>
                        <a:rPr lang="de-DE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fonds</a:t>
                      </a:r>
                      <a:r>
                        <a:rPr lang="de-DE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mature</a:t>
                      </a:r>
                      <a:r>
                        <a:rPr lang="de-DE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de-DE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641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/>
                        <a:t>NET </a:t>
                      </a:r>
                      <a:r>
                        <a:rPr lang="de-DE" b="1" dirty="0" err="1"/>
                        <a:t>income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- 1,078 GBP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38,587 GBP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30,805 GBP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981898"/>
                  </a:ext>
                </a:extLst>
              </a:tr>
            </a:tbl>
          </a:graphicData>
        </a:graphic>
      </p:graphicFrame>
      <p:sp>
        <p:nvSpPr>
          <p:cNvPr id="7" name="Pfeil nach oben 6">
            <a:extLst>
              <a:ext uri="{FF2B5EF4-FFF2-40B4-BE49-F238E27FC236}">
                <a16:creationId xmlns:a16="http://schemas.microsoft.com/office/drawing/2014/main" id="{3D3DE1A9-13D9-874D-BF57-4FAEB0F7428B}"/>
              </a:ext>
            </a:extLst>
          </p:cNvPr>
          <p:cNvSpPr/>
          <p:nvPr/>
        </p:nvSpPr>
        <p:spPr>
          <a:xfrm>
            <a:off x="5667731" y="5024432"/>
            <a:ext cx="338796" cy="32306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Pfeil nach oben 10">
            <a:extLst>
              <a:ext uri="{FF2B5EF4-FFF2-40B4-BE49-F238E27FC236}">
                <a16:creationId xmlns:a16="http://schemas.microsoft.com/office/drawing/2014/main" id="{AAAC867D-38AB-F445-AEBF-20AC159210D9}"/>
              </a:ext>
            </a:extLst>
          </p:cNvPr>
          <p:cNvSpPr/>
          <p:nvPr/>
        </p:nvSpPr>
        <p:spPr>
          <a:xfrm>
            <a:off x="7911201" y="3859958"/>
            <a:ext cx="256732" cy="331294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Pfeil nach oben 11">
            <a:extLst>
              <a:ext uri="{FF2B5EF4-FFF2-40B4-BE49-F238E27FC236}">
                <a16:creationId xmlns:a16="http://schemas.microsoft.com/office/drawing/2014/main" id="{AC6E70BA-1B50-9448-A28A-736C37C15127}"/>
              </a:ext>
            </a:extLst>
          </p:cNvPr>
          <p:cNvSpPr/>
          <p:nvPr/>
        </p:nvSpPr>
        <p:spPr>
          <a:xfrm rot="10800000">
            <a:off x="7850892" y="3485867"/>
            <a:ext cx="351696" cy="331294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 nach oben 13">
            <a:extLst>
              <a:ext uri="{FF2B5EF4-FFF2-40B4-BE49-F238E27FC236}">
                <a16:creationId xmlns:a16="http://schemas.microsoft.com/office/drawing/2014/main" id="{0FD02E0E-50DD-4142-AB7B-197100C7A96B}"/>
              </a:ext>
            </a:extLst>
          </p:cNvPr>
          <p:cNvSpPr/>
          <p:nvPr/>
        </p:nvSpPr>
        <p:spPr>
          <a:xfrm rot="10800000">
            <a:off x="7868882" y="1629952"/>
            <a:ext cx="293075" cy="331294"/>
          </a:xfrm>
          <a:prstGeom prst="upArrow">
            <a:avLst>
              <a:gd name="adj1" fmla="val 50000"/>
              <a:gd name="adj2" fmla="val 4432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 nach oben 14">
            <a:extLst>
              <a:ext uri="{FF2B5EF4-FFF2-40B4-BE49-F238E27FC236}">
                <a16:creationId xmlns:a16="http://schemas.microsoft.com/office/drawing/2014/main" id="{A48F6113-5992-B644-B4E6-1FE599547F65}"/>
              </a:ext>
            </a:extLst>
          </p:cNvPr>
          <p:cNvSpPr/>
          <p:nvPr/>
        </p:nvSpPr>
        <p:spPr>
          <a:xfrm>
            <a:off x="7857155" y="2368649"/>
            <a:ext cx="304802" cy="331294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 nach oben 15">
            <a:extLst>
              <a:ext uri="{FF2B5EF4-FFF2-40B4-BE49-F238E27FC236}">
                <a16:creationId xmlns:a16="http://schemas.microsoft.com/office/drawing/2014/main" id="{6459E8F8-F75E-C441-BF40-A0903A83B4D6}"/>
              </a:ext>
            </a:extLst>
          </p:cNvPr>
          <p:cNvSpPr/>
          <p:nvPr/>
        </p:nvSpPr>
        <p:spPr>
          <a:xfrm rot="10800000">
            <a:off x="7857155" y="2724649"/>
            <a:ext cx="300109" cy="331294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Pfeil nach oben 16">
            <a:extLst>
              <a:ext uri="{FF2B5EF4-FFF2-40B4-BE49-F238E27FC236}">
                <a16:creationId xmlns:a16="http://schemas.microsoft.com/office/drawing/2014/main" id="{5CB40B79-A386-BD4C-A0CB-C32BCAFA7D54}"/>
              </a:ext>
            </a:extLst>
          </p:cNvPr>
          <p:cNvSpPr/>
          <p:nvPr/>
        </p:nvSpPr>
        <p:spPr>
          <a:xfrm rot="10800000">
            <a:off x="7868882" y="2014834"/>
            <a:ext cx="293075" cy="331294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oben 17">
            <a:extLst>
              <a:ext uri="{FF2B5EF4-FFF2-40B4-BE49-F238E27FC236}">
                <a16:creationId xmlns:a16="http://schemas.microsoft.com/office/drawing/2014/main" id="{BAB43326-D96A-4A4C-82E2-4AD94E3E7A79}"/>
              </a:ext>
            </a:extLst>
          </p:cNvPr>
          <p:cNvSpPr/>
          <p:nvPr/>
        </p:nvSpPr>
        <p:spPr>
          <a:xfrm>
            <a:off x="7859501" y="3107346"/>
            <a:ext cx="311836" cy="331294"/>
          </a:xfrm>
          <a:prstGeom prst="upArrow">
            <a:avLst>
              <a:gd name="adj1" fmla="val 50000"/>
              <a:gd name="adj2" fmla="val 54246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Gleich 7">
            <a:extLst>
              <a:ext uri="{FF2B5EF4-FFF2-40B4-BE49-F238E27FC236}">
                <a16:creationId xmlns:a16="http://schemas.microsoft.com/office/drawing/2014/main" id="{54D01BB2-53F2-1840-B2B0-9EC7812DC983}"/>
              </a:ext>
            </a:extLst>
          </p:cNvPr>
          <p:cNvSpPr/>
          <p:nvPr/>
        </p:nvSpPr>
        <p:spPr>
          <a:xfrm>
            <a:off x="5837129" y="5724396"/>
            <a:ext cx="488515" cy="23173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9" name="Pfeil nach oben 18">
            <a:extLst>
              <a:ext uri="{FF2B5EF4-FFF2-40B4-BE49-F238E27FC236}">
                <a16:creationId xmlns:a16="http://schemas.microsoft.com/office/drawing/2014/main" id="{322F35E3-3952-2948-99BF-A8BDD280E30B}"/>
              </a:ext>
            </a:extLst>
          </p:cNvPr>
          <p:cNvSpPr/>
          <p:nvPr/>
        </p:nvSpPr>
        <p:spPr>
          <a:xfrm>
            <a:off x="5626453" y="1629301"/>
            <a:ext cx="311836" cy="331294"/>
          </a:xfrm>
          <a:prstGeom prst="upArrow">
            <a:avLst>
              <a:gd name="adj1" fmla="val 50000"/>
              <a:gd name="adj2" fmla="val 54246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Pfeil nach oben 19">
            <a:extLst>
              <a:ext uri="{FF2B5EF4-FFF2-40B4-BE49-F238E27FC236}">
                <a16:creationId xmlns:a16="http://schemas.microsoft.com/office/drawing/2014/main" id="{55A977EB-58EF-C448-97D4-D1F7AC4E68CE}"/>
              </a:ext>
            </a:extLst>
          </p:cNvPr>
          <p:cNvSpPr/>
          <p:nvPr/>
        </p:nvSpPr>
        <p:spPr>
          <a:xfrm rot="10800000">
            <a:off x="5626453" y="2014834"/>
            <a:ext cx="293075" cy="331294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Pfeil nach oben 20">
            <a:extLst>
              <a:ext uri="{FF2B5EF4-FFF2-40B4-BE49-F238E27FC236}">
                <a16:creationId xmlns:a16="http://schemas.microsoft.com/office/drawing/2014/main" id="{B7FF092D-2397-014B-8D34-FAAD9E47E3B3}"/>
              </a:ext>
            </a:extLst>
          </p:cNvPr>
          <p:cNvSpPr/>
          <p:nvPr/>
        </p:nvSpPr>
        <p:spPr>
          <a:xfrm rot="10800000">
            <a:off x="5645214" y="2368649"/>
            <a:ext cx="293075" cy="331294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Gleich 21">
            <a:extLst>
              <a:ext uri="{FF2B5EF4-FFF2-40B4-BE49-F238E27FC236}">
                <a16:creationId xmlns:a16="http://schemas.microsoft.com/office/drawing/2014/main" id="{AEDDFF6F-B6F0-1B41-AD70-E8049D69FCE9}"/>
              </a:ext>
            </a:extLst>
          </p:cNvPr>
          <p:cNvSpPr/>
          <p:nvPr/>
        </p:nvSpPr>
        <p:spPr>
          <a:xfrm>
            <a:off x="5538113" y="2789767"/>
            <a:ext cx="488515" cy="23173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3" name="Pfeil nach oben 22">
            <a:extLst>
              <a:ext uri="{FF2B5EF4-FFF2-40B4-BE49-F238E27FC236}">
                <a16:creationId xmlns:a16="http://schemas.microsoft.com/office/drawing/2014/main" id="{988964B7-9B50-3E42-B49C-685F98E247F1}"/>
              </a:ext>
            </a:extLst>
          </p:cNvPr>
          <p:cNvSpPr/>
          <p:nvPr/>
        </p:nvSpPr>
        <p:spPr>
          <a:xfrm rot="10800000">
            <a:off x="5645214" y="3117178"/>
            <a:ext cx="293075" cy="331294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Pfeil nach oben 23">
            <a:extLst>
              <a:ext uri="{FF2B5EF4-FFF2-40B4-BE49-F238E27FC236}">
                <a16:creationId xmlns:a16="http://schemas.microsoft.com/office/drawing/2014/main" id="{126F1B7B-7714-7A49-991C-D7938C11C11B}"/>
              </a:ext>
            </a:extLst>
          </p:cNvPr>
          <p:cNvSpPr/>
          <p:nvPr/>
        </p:nvSpPr>
        <p:spPr>
          <a:xfrm rot="10800000">
            <a:off x="5634693" y="3485867"/>
            <a:ext cx="322385" cy="331294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Pfeil nach oben 24">
            <a:extLst>
              <a:ext uri="{FF2B5EF4-FFF2-40B4-BE49-F238E27FC236}">
                <a16:creationId xmlns:a16="http://schemas.microsoft.com/office/drawing/2014/main" id="{49180D22-E17C-8D40-BFAE-B61A84CAC3CD}"/>
              </a:ext>
            </a:extLst>
          </p:cNvPr>
          <p:cNvSpPr/>
          <p:nvPr/>
        </p:nvSpPr>
        <p:spPr>
          <a:xfrm rot="10800000">
            <a:off x="5626453" y="3857318"/>
            <a:ext cx="351696" cy="331294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Gleich 25">
            <a:extLst>
              <a:ext uri="{FF2B5EF4-FFF2-40B4-BE49-F238E27FC236}">
                <a16:creationId xmlns:a16="http://schemas.microsoft.com/office/drawing/2014/main" id="{510E4AF1-A1FD-1E47-AB07-545E92E6E293}"/>
              </a:ext>
            </a:extLst>
          </p:cNvPr>
          <p:cNvSpPr/>
          <p:nvPr/>
        </p:nvSpPr>
        <p:spPr>
          <a:xfrm>
            <a:off x="7868882" y="5081719"/>
            <a:ext cx="488515" cy="23173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800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3" descr="efsumb bluejpg">
            <a:extLst>
              <a:ext uri="{FF2B5EF4-FFF2-40B4-BE49-F238E27FC236}">
                <a16:creationId xmlns:a16="http://schemas.microsoft.com/office/drawing/2014/main" id="{76906546-B7DB-9E40-9590-7E3824842126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2997" y="191159"/>
            <a:ext cx="914400" cy="904875"/>
          </a:xfrm>
          <a:prstGeom prst="rect">
            <a:avLst/>
          </a:prstGeom>
          <a:noFill/>
        </p:spPr>
      </p:pic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9A359727-23C9-D841-9763-B518371AB818}"/>
              </a:ext>
            </a:extLst>
          </p:cNvPr>
          <p:cNvCxnSpPr/>
          <p:nvPr/>
        </p:nvCxnSpPr>
        <p:spPr>
          <a:xfrm>
            <a:off x="844062" y="1174652"/>
            <a:ext cx="102389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>
            <a:extLst>
              <a:ext uri="{FF2B5EF4-FFF2-40B4-BE49-F238E27FC236}">
                <a16:creationId xmlns:a16="http://schemas.microsoft.com/office/drawing/2014/main" id="{55383AC3-E172-BE44-A9FA-4616BE68E0FE}"/>
              </a:ext>
            </a:extLst>
          </p:cNvPr>
          <p:cNvSpPr txBox="1"/>
          <p:nvPr/>
        </p:nvSpPr>
        <p:spPr>
          <a:xfrm>
            <a:off x="844062" y="643596"/>
            <a:ext cx="48910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EFSUMB Budget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for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2020 (Euro)</a:t>
            </a: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06A48D0E-D8A7-384E-9D88-3706E7B90D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864471"/>
              </p:ext>
            </p:extLst>
          </p:nvPr>
        </p:nvGraphicFramePr>
        <p:xfrm>
          <a:off x="871501" y="1535638"/>
          <a:ext cx="4657102" cy="43796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49404">
                  <a:extLst>
                    <a:ext uri="{9D8B030D-6E8A-4147-A177-3AD203B41FA5}">
                      <a16:colId xmlns:a16="http://schemas.microsoft.com/office/drawing/2014/main" val="212060913"/>
                    </a:ext>
                  </a:extLst>
                </a:gridCol>
                <a:gridCol w="1807698">
                  <a:extLst>
                    <a:ext uri="{9D8B030D-6E8A-4147-A177-3AD203B41FA5}">
                      <a16:colId xmlns:a16="http://schemas.microsoft.com/office/drawing/2014/main" val="3834102006"/>
                    </a:ext>
                  </a:extLst>
                </a:gridCol>
              </a:tblGrid>
              <a:tr h="3775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88695" algn="l"/>
                        </a:tabLs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INCOME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0375286"/>
                  </a:ext>
                </a:extLst>
              </a:tr>
              <a:tr h="329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Membership fees  (x 7 €) 15,265*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106,855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+ 5,000 (individual)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6352078"/>
                  </a:ext>
                </a:extLst>
              </a:tr>
              <a:tr h="329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EUROSON Schools 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3,000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7660212"/>
                  </a:ext>
                </a:extLst>
              </a:tr>
              <a:tr h="329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Endorsed Courses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1,500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2467798"/>
                  </a:ext>
                </a:extLst>
              </a:tr>
              <a:tr h="329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EUROSON Congress 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2,500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1896337"/>
                  </a:ext>
                </a:extLst>
              </a:tr>
              <a:tr h="329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Investments 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2,000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5346626"/>
                  </a:ext>
                </a:extLst>
              </a:tr>
              <a:tr h="329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 Sponsorship Webinars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12,000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9821651"/>
                  </a:ext>
                </a:extLst>
              </a:tr>
              <a:tr h="329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Bracco CEUS School Sponsorship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36,000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3352925"/>
                  </a:ext>
                </a:extLst>
              </a:tr>
              <a:tr h="329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Bracco CEUS Recording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6,000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2609801"/>
                  </a:ext>
                </a:extLst>
              </a:tr>
              <a:tr h="329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Bracco Webinar Sponsorship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20,000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8491543"/>
                  </a:ext>
                </a:extLst>
              </a:tr>
              <a:tr h="329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Industry</a:t>
                      </a:r>
                      <a:r>
                        <a:rPr lang="de-DE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non-CEUS Webinars </a:t>
                      </a:r>
                      <a:r>
                        <a:rPr lang="de-DE" sz="12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sponsorship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12,000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6312114"/>
                  </a:ext>
                </a:extLst>
              </a:tr>
              <a:tr h="2887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ECB sales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500 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3549698"/>
                  </a:ext>
                </a:extLst>
              </a:tr>
              <a:tr h="3452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INCOME </a:t>
                      </a:r>
                      <a:endParaRPr lang="de-DE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195,355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8673832"/>
                  </a:ext>
                </a:extLst>
              </a:tr>
            </a:tbl>
          </a:graphicData>
        </a:graphic>
      </p:graphicFrame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F50E5DE9-A6E5-C046-87C4-0500D7357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223306"/>
              </p:ext>
            </p:extLst>
          </p:nvPr>
        </p:nvGraphicFramePr>
        <p:xfrm>
          <a:off x="5627076" y="1535638"/>
          <a:ext cx="5781821" cy="4492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5822">
                  <a:extLst>
                    <a:ext uri="{9D8B030D-6E8A-4147-A177-3AD203B41FA5}">
                      <a16:colId xmlns:a16="http://schemas.microsoft.com/office/drawing/2014/main" val="265966378"/>
                    </a:ext>
                  </a:extLst>
                </a:gridCol>
                <a:gridCol w="2285999">
                  <a:extLst>
                    <a:ext uri="{9D8B030D-6E8A-4147-A177-3AD203B41FA5}">
                      <a16:colId xmlns:a16="http://schemas.microsoft.com/office/drawing/2014/main" val="3415930815"/>
                    </a:ext>
                  </a:extLst>
                </a:gridCol>
              </a:tblGrid>
              <a:tr h="40561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EXPENDITURE</a:t>
                      </a:r>
                    </a:p>
                  </a:txBody>
                  <a:tcPr marL="61095" marR="61095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526902"/>
                  </a:ext>
                </a:extLst>
              </a:tr>
              <a:tr h="3931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WFUMB Dues (x1.5 USD)  15,265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20,743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3637744156"/>
                  </a:ext>
                </a:extLst>
              </a:tr>
              <a:tr h="3115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EFSUMB attendance at other congresses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5,000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3146635291"/>
                  </a:ext>
                </a:extLst>
              </a:tr>
              <a:tr h="318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Meetings, Executive Bureau 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5,000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1447340111"/>
                  </a:ext>
                </a:extLst>
              </a:tr>
              <a:tr h="3583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Meetings, EFSUMB Committees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20,000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3885194918"/>
                  </a:ext>
                </a:extLst>
              </a:tr>
              <a:tr h="353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Prizes 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5,500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580970010"/>
                  </a:ext>
                </a:extLst>
              </a:tr>
              <a:tr h="348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CEUS Schools and Recordings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38,000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2196765534"/>
                  </a:ext>
                </a:extLst>
              </a:tr>
              <a:tr h="333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Webinars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48,000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2621559990"/>
                  </a:ext>
                </a:extLst>
              </a:tr>
              <a:tr h="356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maintenance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20,000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495490873"/>
                  </a:ext>
                </a:extLst>
              </a:tr>
              <a:tr h="3121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Guidelines Consensus Meetings POCUS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 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4018723425"/>
                  </a:ext>
                </a:extLst>
              </a:tr>
              <a:tr h="340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Office overheads, administration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59,000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1004684686"/>
                  </a:ext>
                </a:extLst>
              </a:tr>
              <a:tr h="2938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Loss on exchange</a:t>
                      </a: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3,000</a:t>
                      </a:r>
                      <a:endParaRPr lang="de-DE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1779238472"/>
                  </a:ext>
                </a:extLst>
              </a:tr>
              <a:tr h="2250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EXPENDITURE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205,243</a:t>
                      </a:r>
                      <a:endParaRPr lang="de-DE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1095" marR="61095" marT="0" marB="0"/>
                </a:tc>
                <a:extLst>
                  <a:ext uri="{0D108BD9-81ED-4DB2-BD59-A6C34878D82A}">
                    <a16:rowId xmlns:a16="http://schemas.microsoft.com/office/drawing/2014/main" val="217745600"/>
                  </a:ext>
                </a:extLst>
              </a:tr>
            </a:tbl>
          </a:graphicData>
        </a:graphic>
      </p:graphicFrame>
      <p:graphicFrame>
        <p:nvGraphicFramePr>
          <p:cNvPr id="21" name="Tabelle 20">
            <a:extLst>
              <a:ext uri="{FF2B5EF4-FFF2-40B4-BE49-F238E27FC236}">
                <a16:creationId xmlns:a16="http://schemas.microsoft.com/office/drawing/2014/main" id="{35F1A9E0-1DF5-8941-A43F-87262622A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997875"/>
              </p:ext>
            </p:extLst>
          </p:nvPr>
        </p:nvGraphicFramePr>
        <p:xfrm>
          <a:off x="5627075" y="6203571"/>
          <a:ext cx="578182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5823">
                  <a:extLst>
                    <a:ext uri="{9D8B030D-6E8A-4147-A177-3AD203B41FA5}">
                      <a16:colId xmlns:a16="http://schemas.microsoft.com/office/drawing/2014/main" val="1686946868"/>
                    </a:ext>
                  </a:extLst>
                </a:gridCol>
                <a:gridCol w="2285999">
                  <a:extLst>
                    <a:ext uri="{9D8B030D-6E8A-4147-A177-3AD203B41FA5}">
                      <a16:colId xmlns:a16="http://schemas.microsoft.com/office/drawing/2014/main" val="38632723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</a:t>
                      </a:r>
                      <a:r>
                        <a:rPr lang="de-DE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- 9,888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66050"/>
                  </a:ext>
                </a:extLst>
              </a:tr>
            </a:tbl>
          </a:graphicData>
        </a:graphic>
      </p:graphicFrame>
      <p:sp>
        <p:nvSpPr>
          <p:cNvPr id="2" name="Textfeld 1">
            <a:extLst>
              <a:ext uri="{FF2B5EF4-FFF2-40B4-BE49-F238E27FC236}">
                <a16:creationId xmlns:a16="http://schemas.microsoft.com/office/drawing/2014/main" id="{B1AEB858-9B4A-44B0-862A-98A8169206E3}"/>
              </a:ext>
            </a:extLst>
          </p:cNvPr>
          <p:cNvSpPr txBox="1"/>
          <p:nvPr/>
        </p:nvSpPr>
        <p:spPr>
          <a:xfrm>
            <a:off x="911174" y="6006301"/>
            <a:ext cx="40809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* Based on 33% </a:t>
            </a:r>
            <a:r>
              <a:rPr lang="de-DE" dirty="0" err="1"/>
              <a:t>cut</a:t>
            </a:r>
            <a:r>
              <a:rPr lang="de-DE" dirty="0"/>
              <a:t>-off </a:t>
            </a:r>
            <a:r>
              <a:rPr lang="de-DE" dirty="0" err="1"/>
              <a:t>rule</a:t>
            </a:r>
            <a:r>
              <a:rPr lang="de-DE" dirty="0"/>
              <a:t> and </a:t>
            </a:r>
            <a:r>
              <a:rPr lang="de-DE" dirty="0" err="1"/>
              <a:t>including</a:t>
            </a:r>
            <a:endParaRPr lang="de-DE" dirty="0"/>
          </a:p>
          <a:p>
            <a:r>
              <a:rPr lang="de-DE" dirty="0"/>
              <a:t>100 individual </a:t>
            </a:r>
            <a:r>
              <a:rPr lang="de-DE" dirty="0" err="1"/>
              <a:t>members</a:t>
            </a:r>
            <a:r>
              <a:rPr lang="de-DE" dirty="0"/>
              <a:t> (each 50 Euro)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712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3" descr="efsumb bluejpg">
            <a:extLst>
              <a:ext uri="{FF2B5EF4-FFF2-40B4-BE49-F238E27FC236}">
                <a16:creationId xmlns:a16="http://schemas.microsoft.com/office/drawing/2014/main" id="{76906546-B7DB-9E40-9590-7E3824842126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2997" y="191159"/>
            <a:ext cx="914400" cy="904875"/>
          </a:xfrm>
          <a:prstGeom prst="rect">
            <a:avLst/>
          </a:prstGeom>
          <a:noFill/>
        </p:spPr>
      </p:pic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9A359727-23C9-D841-9763-B518371AB818}"/>
              </a:ext>
            </a:extLst>
          </p:cNvPr>
          <p:cNvCxnSpPr/>
          <p:nvPr/>
        </p:nvCxnSpPr>
        <p:spPr>
          <a:xfrm>
            <a:off x="844062" y="1174652"/>
            <a:ext cx="102389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>
            <a:extLst>
              <a:ext uri="{FF2B5EF4-FFF2-40B4-BE49-F238E27FC236}">
                <a16:creationId xmlns:a16="http://schemas.microsoft.com/office/drawing/2014/main" id="{624A8CB0-5DF7-B94D-9B95-E17E8A44DFF1}"/>
              </a:ext>
            </a:extLst>
          </p:cNvPr>
          <p:cNvSpPr txBox="1"/>
          <p:nvPr/>
        </p:nvSpPr>
        <p:spPr>
          <a:xfrm>
            <a:off x="844062" y="643596"/>
            <a:ext cx="3446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Problems &amp; 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Prospects</a:t>
            </a:r>
            <a:endParaRPr lang="de-DE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D8E1E25-C68C-BD45-8BDB-3A2A28354E54}"/>
              </a:ext>
            </a:extLst>
          </p:cNvPr>
          <p:cNvSpPr txBox="1"/>
          <p:nvPr/>
        </p:nvSpPr>
        <p:spPr>
          <a:xfrm>
            <a:off x="844062" y="1505139"/>
            <a:ext cx="808977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Problems:</a:t>
            </a:r>
          </a:p>
          <a:p>
            <a:endParaRPr lang="de-DE" dirty="0"/>
          </a:p>
          <a:p>
            <a:pPr marL="285750" indent="-285750">
              <a:buFontTx/>
              <a:buChar char="-"/>
            </a:pPr>
            <a:r>
              <a:rPr lang="de-DE" dirty="0" err="1"/>
              <a:t>Unpredictable</a:t>
            </a:r>
            <a:r>
              <a:rPr lang="de-DE" dirty="0"/>
              <a:t> GBP – Euro </a:t>
            </a:r>
            <a:r>
              <a:rPr lang="de-DE" dirty="0" err="1"/>
              <a:t>exchange</a:t>
            </a:r>
            <a:r>
              <a:rPr lang="de-DE" dirty="0"/>
              <a:t> </a:t>
            </a:r>
            <a:r>
              <a:rPr lang="de-DE" dirty="0" err="1"/>
              <a:t>rates</a:t>
            </a:r>
            <a:endParaRPr lang="de-DE" dirty="0"/>
          </a:p>
          <a:p>
            <a:pPr marL="285750" indent="-285750">
              <a:buFontTx/>
              <a:buChar char="-"/>
            </a:pPr>
            <a:r>
              <a:rPr lang="de-DE" dirty="0" err="1"/>
              <a:t>Majority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income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expenditure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banking</a:t>
            </a:r>
            <a:r>
              <a:rPr lang="de-DE" dirty="0"/>
              <a:t> </a:t>
            </a:r>
            <a:r>
              <a:rPr lang="de-DE" dirty="0" err="1"/>
              <a:t>account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in Euro</a:t>
            </a:r>
          </a:p>
          <a:p>
            <a:pPr marL="285750" indent="-285750">
              <a:buFontTx/>
              <a:buChar char="-"/>
            </a:pPr>
            <a:r>
              <a:rPr lang="de-DE" dirty="0"/>
              <a:t>Final </a:t>
            </a:r>
            <a:r>
              <a:rPr lang="de-DE" dirty="0" err="1"/>
              <a:t>audited</a:t>
            </a:r>
            <a:r>
              <a:rPr lang="de-DE" dirty="0"/>
              <a:t> </a:t>
            </a:r>
            <a:r>
              <a:rPr lang="de-DE" dirty="0" err="1"/>
              <a:t>accounts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GBP </a:t>
            </a:r>
            <a:r>
              <a:rPr lang="de-DE" dirty="0" err="1"/>
              <a:t>as</a:t>
            </a:r>
            <a:r>
              <a:rPr lang="de-DE" dirty="0"/>
              <a:t> EFSUMB </a:t>
            </a:r>
            <a:r>
              <a:rPr lang="de-DE" dirty="0" err="1"/>
              <a:t>is</a:t>
            </a:r>
            <a:r>
              <a:rPr lang="de-DE" dirty="0"/>
              <a:t> an UK </a:t>
            </a:r>
            <a:r>
              <a:rPr lang="de-DE" dirty="0" err="1"/>
              <a:t>charity</a:t>
            </a:r>
            <a:r>
              <a:rPr lang="de-DE" dirty="0"/>
              <a:t> </a:t>
            </a:r>
          </a:p>
          <a:p>
            <a:pPr marL="285750" indent="-285750">
              <a:buFontTx/>
              <a:buChar char="-"/>
            </a:pPr>
            <a:r>
              <a:rPr lang="de-DE" dirty="0" err="1"/>
              <a:t>Unpredictable</a:t>
            </a:r>
            <a:r>
              <a:rPr lang="de-DE" dirty="0"/>
              <a:t> </a:t>
            </a:r>
            <a:r>
              <a:rPr lang="de-DE" dirty="0" err="1"/>
              <a:t>financial</a:t>
            </a:r>
            <a:r>
              <a:rPr lang="de-DE" dirty="0"/>
              <a:t> </a:t>
            </a:r>
            <a:r>
              <a:rPr lang="de-DE" dirty="0" err="1"/>
              <a:t>consequences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BREXIT </a:t>
            </a:r>
          </a:p>
          <a:p>
            <a:pPr marL="285750" indent="-285750">
              <a:buFontTx/>
              <a:buChar char="-"/>
            </a:pPr>
            <a:r>
              <a:rPr lang="de-DE" dirty="0"/>
              <a:t>A 33% </a:t>
            </a:r>
            <a:r>
              <a:rPr lang="de-DE" dirty="0" err="1"/>
              <a:t>cut</a:t>
            </a:r>
            <a:r>
              <a:rPr lang="de-DE" dirty="0"/>
              <a:t>-off </a:t>
            </a:r>
            <a:r>
              <a:rPr lang="de-DE" dirty="0" err="1"/>
              <a:t>rule</a:t>
            </a:r>
            <a:r>
              <a:rPr lang="de-DE" dirty="0"/>
              <a:t> will </a:t>
            </a:r>
            <a:r>
              <a:rPr lang="de-DE" dirty="0" err="1"/>
              <a:t>reduce</a:t>
            </a:r>
            <a:r>
              <a:rPr lang="de-DE" dirty="0"/>
              <a:t> </a:t>
            </a:r>
            <a:r>
              <a:rPr lang="de-DE" dirty="0" err="1"/>
              <a:t>income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29,624 Euro, 25% </a:t>
            </a:r>
            <a:r>
              <a:rPr lang="de-DE" dirty="0" err="1"/>
              <a:t>cut</a:t>
            </a:r>
            <a:r>
              <a:rPr lang="de-DE" dirty="0"/>
              <a:t>-off </a:t>
            </a:r>
            <a:r>
              <a:rPr lang="de-DE" dirty="0" err="1"/>
              <a:t>by</a:t>
            </a:r>
            <a:r>
              <a:rPr lang="de-DE" dirty="0"/>
              <a:t> 40,222 Euro</a:t>
            </a:r>
          </a:p>
          <a:p>
            <a:pPr marL="285750" indent="-285750">
              <a:buFontTx/>
              <a:buChar char="-"/>
            </a:pPr>
            <a:r>
              <a:rPr lang="de-DE" dirty="0"/>
              <a:t>Interest in individual </a:t>
            </a:r>
            <a:r>
              <a:rPr lang="de-DE" dirty="0" err="1"/>
              <a:t>membership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unpredictable</a:t>
            </a:r>
            <a:endParaRPr lang="de-DE" dirty="0"/>
          </a:p>
          <a:p>
            <a:pPr marL="285750" indent="-285750">
              <a:buFontTx/>
              <a:buChar char="-"/>
            </a:pPr>
            <a:r>
              <a:rPr lang="de-DE" dirty="0"/>
              <a:t>(</a:t>
            </a:r>
            <a:r>
              <a:rPr lang="de-DE" dirty="0" err="1"/>
              <a:t>Desirable</a:t>
            </a:r>
            <a:r>
              <a:rPr lang="de-DE" dirty="0"/>
              <a:t>) </a:t>
            </a:r>
            <a:r>
              <a:rPr lang="de-DE" dirty="0" err="1"/>
              <a:t>decrease</a:t>
            </a:r>
            <a:r>
              <a:rPr lang="de-DE" dirty="0"/>
              <a:t> in </a:t>
            </a:r>
            <a:r>
              <a:rPr lang="de-DE" dirty="0" err="1"/>
              <a:t>sponsorship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Guidelines (due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conflicts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interest</a:t>
            </a:r>
            <a:r>
              <a:rPr lang="de-DE" dirty="0"/>
              <a:t>)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4833150-2FF3-6349-AFA0-1430E8AE9ED4}"/>
              </a:ext>
            </a:extLst>
          </p:cNvPr>
          <p:cNvSpPr txBox="1"/>
          <p:nvPr/>
        </p:nvSpPr>
        <p:spPr>
          <a:xfrm>
            <a:off x="844062" y="4268943"/>
            <a:ext cx="919245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/>
              <a:t>Prospects</a:t>
            </a:r>
            <a:r>
              <a:rPr lang="de-DE" b="1" dirty="0"/>
              <a:t>:</a:t>
            </a:r>
          </a:p>
          <a:p>
            <a:endParaRPr lang="de-DE" dirty="0"/>
          </a:p>
          <a:p>
            <a:pPr marL="285750" indent="-285750">
              <a:buFontTx/>
              <a:buChar char="-"/>
            </a:pPr>
            <a:r>
              <a:rPr lang="de-DE" dirty="0" err="1"/>
              <a:t>Reduction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expenditures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travelling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guideline</a:t>
            </a:r>
            <a:r>
              <a:rPr lang="de-DE" dirty="0"/>
              <a:t> </a:t>
            </a:r>
            <a:r>
              <a:rPr lang="de-DE" dirty="0" err="1"/>
              <a:t>meetings</a:t>
            </a:r>
            <a:r>
              <a:rPr lang="de-DE" dirty="0"/>
              <a:t> (</a:t>
            </a:r>
            <a:r>
              <a:rPr lang="de-DE" dirty="0" err="1"/>
              <a:t>goToMeeting</a:t>
            </a:r>
            <a:r>
              <a:rPr lang="de-DE" dirty="0"/>
              <a:t>, online </a:t>
            </a:r>
            <a:r>
              <a:rPr lang="de-DE" dirty="0" err="1"/>
              <a:t>voting</a:t>
            </a:r>
            <a:r>
              <a:rPr lang="de-DE" dirty="0"/>
              <a:t>)</a:t>
            </a:r>
          </a:p>
          <a:p>
            <a:pPr marL="285750" indent="-285750">
              <a:buFontTx/>
              <a:buChar char="-"/>
            </a:pPr>
            <a:r>
              <a:rPr lang="de-DE" dirty="0" err="1"/>
              <a:t>Consolidation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income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Euroson</a:t>
            </a:r>
            <a:r>
              <a:rPr lang="de-DE" dirty="0"/>
              <a:t> </a:t>
            </a:r>
            <a:r>
              <a:rPr lang="de-DE" dirty="0" err="1"/>
              <a:t>schools</a:t>
            </a:r>
            <a:r>
              <a:rPr lang="de-DE" dirty="0"/>
              <a:t>, </a:t>
            </a:r>
            <a:r>
              <a:rPr lang="de-DE" dirty="0" err="1"/>
              <a:t>endorsed</a:t>
            </a:r>
            <a:r>
              <a:rPr lang="de-DE" dirty="0"/>
              <a:t> </a:t>
            </a:r>
            <a:r>
              <a:rPr lang="de-DE" dirty="0" err="1"/>
              <a:t>courses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webinars</a:t>
            </a:r>
            <a:endParaRPr lang="de-DE" dirty="0"/>
          </a:p>
          <a:p>
            <a:pPr marL="285750" indent="-285750">
              <a:buFontTx/>
              <a:buChar char="-"/>
            </a:pPr>
            <a:r>
              <a:rPr lang="de-DE" dirty="0" err="1"/>
              <a:t>Exploitation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sources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income</a:t>
            </a:r>
            <a:r>
              <a:rPr lang="de-DE" dirty="0"/>
              <a:t>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e-DE" dirty="0"/>
              <a:t>individual </a:t>
            </a:r>
            <a:r>
              <a:rPr lang="de-DE" dirty="0" err="1"/>
              <a:t>membership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countries </a:t>
            </a:r>
            <a:r>
              <a:rPr lang="de-DE" dirty="0" err="1"/>
              <a:t>without</a:t>
            </a:r>
            <a:r>
              <a:rPr lang="de-DE" dirty="0"/>
              <a:t> national </a:t>
            </a:r>
            <a:r>
              <a:rPr lang="de-DE" dirty="0" err="1"/>
              <a:t>societies</a:t>
            </a:r>
            <a:endParaRPr lang="de-DE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e-DE" dirty="0" err="1"/>
              <a:t>fees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particular</a:t>
            </a:r>
            <a:r>
              <a:rPr lang="de-DE" dirty="0"/>
              <a:t> Website </a:t>
            </a:r>
            <a:r>
              <a:rPr lang="de-DE" dirty="0" err="1"/>
              <a:t>contents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Webinars </a:t>
            </a:r>
            <a:r>
              <a:rPr lang="de-DE" dirty="0" err="1"/>
              <a:t>for</a:t>
            </a:r>
            <a:r>
              <a:rPr lang="de-DE" dirty="0"/>
              <a:t> non-</a:t>
            </a:r>
            <a:r>
              <a:rPr lang="de-DE" dirty="0" err="1"/>
              <a:t>members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4949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999</Words>
  <Application>Microsoft Office PowerPoint</Application>
  <PresentationFormat>Breitbild</PresentationFormat>
  <Paragraphs>245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Times New Roman</vt:lpstr>
      <vt:lpstr>Verdana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Office-Benutzer</dc:creator>
  <cp:lastModifiedBy> </cp:lastModifiedBy>
  <cp:revision>62</cp:revision>
  <dcterms:created xsi:type="dcterms:W3CDTF">2018-08-11T15:47:15Z</dcterms:created>
  <dcterms:modified xsi:type="dcterms:W3CDTF">2019-05-30T05:51:13Z</dcterms:modified>
</cp:coreProperties>
</file>